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3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4.xml" ContentType="application/vnd.openxmlformats-officedocument.theme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theme/theme5.xml" ContentType="application/vnd.openxmlformats-officedocument.theme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6.xml" ContentType="application/vnd.openxmlformats-officedocument.theme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theme/theme7.xml" ContentType="application/vnd.openxmlformats-officedocument.theme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theme/theme8.xml" ContentType="application/vnd.openxmlformats-officedocument.theme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theme/theme9.xml" ContentType="application/vnd.openxmlformats-officedocument.theme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theme/theme10.xml" ContentType="application/vnd.openxmlformats-officedocument.theme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theme/theme11.xml" ContentType="application/vnd.openxmlformats-officedocument.theme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theme/theme12.xml" ContentType="application/vnd.openxmlformats-officedocument.theme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theme/theme13.xml" ContentType="application/vnd.openxmlformats-officedocument.theme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theme/theme14.xml" ContentType="application/vnd.openxmlformats-officedocument.theme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theme/theme15.xml" ContentType="application/vnd.openxmlformats-officedocument.theme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theme/theme16.xml" ContentType="application/vnd.openxmlformats-officedocument.theme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theme/theme17.xml" ContentType="application/vnd.openxmlformats-officedocument.theme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theme/theme18.xml" ContentType="application/vnd.openxmlformats-officedocument.theme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theme/theme19.xml" ContentType="application/vnd.openxmlformats-officedocument.theme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theme/theme20.xml" ContentType="application/vnd.openxmlformats-officedocument.theme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0.xml" ContentType="application/vnd.openxmlformats-officedocument.presentationml.slideLayout+xml"/>
  <Override PartName="/ppt/theme/theme21.xml" ContentType="application/vnd.openxmlformats-officedocument.theme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theme/theme22.xml" ContentType="application/vnd.openxmlformats-officedocument.theme+xml"/>
  <Override PartName="/ppt/theme/theme2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1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  <p:sldMasterId id="2147483675" r:id="rId3"/>
    <p:sldMasterId id="2147483689" r:id="rId4"/>
    <p:sldMasterId id="2147483703" r:id="rId5"/>
    <p:sldMasterId id="2147483717" r:id="rId6"/>
    <p:sldMasterId id="2147483731" r:id="rId7"/>
    <p:sldMasterId id="2147483744" r:id="rId8"/>
    <p:sldMasterId id="2147483757" r:id="rId9"/>
    <p:sldMasterId id="2147483769" r:id="rId10"/>
    <p:sldMasterId id="2147483781" r:id="rId11"/>
    <p:sldMasterId id="2147483793" r:id="rId12"/>
    <p:sldMasterId id="2147483805" r:id="rId13"/>
    <p:sldMasterId id="2147483817" r:id="rId14"/>
    <p:sldMasterId id="2147483830" r:id="rId15"/>
    <p:sldMasterId id="2147483843" r:id="rId16"/>
    <p:sldMasterId id="2147483856" r:id="rId17"/>
    <p:sldMasterId id="2147483869" r:id="rId18"/>
    <p:sldMasterId id="2147483882" r:id="rId19"/>
    <p:sldMasterId id="2147483895" r:id="rId20"/>
    <p:sldMasterId id="2147483907" r:id="rId21"/>
    <p:sldMasterId id="2147483919" r:id="rId22"/>
  </p:sldMasterIdLst>
  <p:notesMasterIdLst>
    <p:notesMasterId r:id="rId98"/>
  </p:notesMasterIdLst>
  <p:sldIdLst>
    <p:sldId id="256" r:id="rId23"/>
    <p:sldId id="257" r:id="rId24"/>
    <p:sldId id="258" r:id="rId25"/>
    <p:sldId id="259" r:id="rId26"/>
    <p:sldId id="260" r:id="rId27"/>
    <p:sldId id="261" r:id="rId28"/>
    <p:sldId id="262" r:id="rId29"/>
    <p:sldId id="264" r:id="rId30"/>
    <p:sldId id="263" r:id="rId31"/>
    <p:sldId id="265" r:id="rId32"/>
    <p:sldId id="266" r:id="rId33"/>
    <p:sldId id="267" r:id="rId34"/>
    <p:sldId id="268" r:id="rId35"/>
    <p:sldId id="269" r:id="rId36"/>
    <p:sldId id="270" r:id="rId37"/>
    <p:sldId id="271" r:id="rId38"/>
    <p:sldId id="272" r:id="rId39"/>
    <p:sldId id="273" r:id="rId40"/>
    <p:sldId id="274" r:id="rId41"/>
    <p:sldId id="275" r:id="rId42"/>
    <p:sldId id="290" r:id="rId43"/>
    <p:sldId id="277" r:id="rId44"/>
    <p:sldId id="291" r:id="rId45"/>
    <p:sldId id="292" r:id="rId46"/>
    <p:sldId id="281" r:id="rId47"/>
    <p:sldId id="285" r:id="rId48"/>
    <p:sldId id="286" r:id="rId49"/>
    <p:sldId id="284" r:id="rId50"/>
    <p:sldId id="293" r:id="rId51"/>
    <p:sldId id="287" r:id="rId52"/>
    <p:sldId id="288" r:id="rId53"/>
    <p:sldId id="289" r:id="rId54"/>
    <p:sldId id="294" r:id="rId55"/>
    <p:sldId id="295" r:id="rId56"/>
    <p:sldId id="296" r:id="rId57"/>
    <p:sldId id="297" r:id="rId58"/>
    <p:sldId id="298" r:id="rId59"/>
    <p:sldId id="299" r:id="rId60"/>
    <p:sldId id="300" r:id="rId61"/>
    <p:sldId id="301" r:id="rId62"/>
    <p:sldId id="302" r:id="rId63"/>
    <p:sldId id="303" r:id="rId64"/>
    <p:sldId id="304" r:id="rId65"/>
    <p:sldId id="305" r:id="rId66"/>
    <p:sldId id="306" r:id="rId67"/>
    <p:sldId id="307" r:id="rId68"/>
    <p:sldId id="308" r:id="rId69"/>
    <p:sldId id="309" r:id="rId70"/>
    <p:sldId id="310" r:id="rId71"/>
    <p:sldId id="311" r:id="rId72"/>
    <p:sldId id="312" r:id="rId73"/>
    <p:sldId id="313" r:id="rId74"/>
    <p:sldId id="314" r:id="rId75"/>
    <p:sldId id="315" r:id="rId76"/>
    <p:sldId id="316" r:id="rId77"/>
    <p:sldId id="318" r:id="rId78"/>
    <p:sldId id="319" r:id="rId79"/>
    <p:sldId id="320" r:id="rId80"/>
    <p:sldId id="325" r:id="rId81"/>
    <p:sldId id="326" r:id="rId82"/>
    <p:sldId id="323" r:id="rId83"/>
    <p:sldId id="324" r:id="rId84"/>
    <p:sldId id="327" r:id="rId85"/>
    <p:sldId id="328" r:id="rId86"/>
    <p:sldId id="329" r:id="rId87"/>
    <p:sldId id="330" r:id="rId88"/>
    <p:sldId id="331" r:id="rId89"/>
    <p:sldId id="332" r:id="rId90"/>
    <p:sldId id="337" r:id="rId91"/>
    <p:sldId id="338" r:id="rId92"/>
    <p:sldId id="333" r:id="rId93"/>
    <p:sldId id="334" r:id="rId94"/>
    <p:sldId id="335" r:id="rId95"/>
    <p:sldId id="336" r:id="rId96"/>
    <p:sldId id="339" r:id="rId9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56" d="100"/>
          <a:sy n="56" d="100"/>
        </p:scale>
        <p:origin x="-192" y="-8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4.xml"/><Relationship Id="rId21" Type="http://schemas.openxmlformats.org/officeDocument/2006/relationships/slideMaster" Target="slideMasters/slideMaster21.xml"/><Relationship Id="rId34" Type="http://schemas.openxmlformats.org/officeDocument/2006/relationships/slide" Target="slides/slide12.xml"/><Relationship Id="rId42" Type="http://schemas.openxmlformats.org/officeDocument/2006/relationships/slide" Target="slides/slide20.xml"/><Relationship Id="rId47" Type="http://schemas.openxmlformats.org/officeDocument/2006/relationships/slide" Target="slides/slide25.xml"/><Relationship Id="rId50" Type="http://schemas.openxmlformats.org/officeDocument/2006/relationships/slide" Target="slides/slide28.xml"/><Relationship Id="rId55" Type="http://schemas.openxmlformats.org/officeDocument/2006/relationships/slide" Target="slides/slide33.xml"/><Relationship Id="rId63" Type="http://schemas.openxmlformats.org/officeDocument/2006/relationships/slide" Target="slides/slide41.xml"/><Relationship Id="rId68" Type="http://schemas.openxmlformats.org/officeDocument/2006/relationships/slide" Target="slides/slide46.xml"/><Relationship Id="rId76" Type="http://schemas.openxmlformats.org/officeDocument/2006/relationships/slide" Target="slides/slide54.xml"/><Relationship Id="rId84" Type="http://schemas.openxmlformats.org/officeDocument/2006/relationships/slide" Target="slides/slide62.xml"/><Relationship Id="rId89" Type="http://schemas.openxmlformats.org/officeDocument/2006/relationships/slide" Target="slides/slide67.xml"/><Relationship Id="rId97" Type="http://schemas.openxmlformats.org/officeDocument/2006/relationships/slide" Target="slides/slide75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49.xml"/><Relationship Id="rId92" Type="http://schemas.openxmlformats.org/officeDocument/2006/relationships/slide" Target="slides/slide70.xml"/><Relationship Id="rId2" Type="http://schemas.openxmlformats.org/officeDocument/2006/relationships/slideMaster" Target="slideMasters/slideMaster2.xml"/><Relationship Id="rId16" Type="http://schemas.openxmlformats.org/officeDocument/2006/relationships/slideMaster" Target="slideMasters/slideMaster16.xml"/><Relationship Id="rId29" Type="http://schemas.openxmlformats.org/officeDocument/2006/relationships/slide" Target="slides/slide7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2.xml"/><Relationship Id="rId32" Type="http://schemas.openxmlformats.org/officeDocument/2006/relationships/slide" Target="slides/slide10.xml"/><Relationship Id="rId37" Type="http://schemas.openxmlformats.org/officeDocument/2006/relationships/slide" Target="slides/slide15.xml"/><Relationship Id="rId40" Type="http://schemas.openxmlformats.org/officeDocument/2006/relationships/slide" Target="slides/slide18.xml"/><Relationship Id="rId45" Type="http://schemas.openxmlformats.org/officeDocument/2006/relationships/slide" Target="slides/slide23.xml"/><Relationship Id="rId53" Type="http://schemas.openxmlformats.org/officeDocument/2006/relationships/slide" Target="slides/slide31.xml"/><Relationship Id="rId58" Type="http://schemas.openxmlformats.org/officeDocument/2006/relationships/slide" Target="slides/slide36.xml"/><Relationship Id="rId66" Type="http://schemas.openxmlformats.org/officeDocument/2006/relationships/slide" Target="slides/slide44.xml"/><Relationship Id="rId74" Type="http://schemas.openxmlformats.org/officeDocument/2006/relationships/slide" Target="slides/slide52.xml"/><Relationship Id="rId79" Type="http://schemas.openxmlformats.org/officeDocument/2006/relationships/slide" Target="slides/slide57.xml"/><Relationship Id="rId87" Type="http://schemas.openxmlformats.org/officeDocument/2006/relationships/slide" Target="slides/slide65.xml"/><Relationship Id="rId102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39.xml"/><Relationship Id="rId82" Type="http://schemas.openxmlformats.org/officeDocument/2006/relationships/slide" Target="slides/slide60.xml"/><Relationship Id="rId90" Type="http://schemas.openxmlformats.org/officeDocument/2006/relationships/slide" Target="slides/slide68.xml"/><Relationship Id="rId95" Type="http://schemas.openxmlformats.org/officeDocument/2006/relationships/slide" Target="slides/slide73.xml"/><Relationship Id="rId19" Type="http://schemas.openxmlformats.org/officeDocument/2006/relationships/slideMaster" Target="slideMasters/slideMaster19.xml"/><Relationship Id="rId14" Type="http://schemas.openxmlformats.org/officeDocument/2006/relationships/slideMaster" Target="slideMasters/slideMaster14.xml"/><Relationship Id="rId22" Type="http://schemas.openxmlformats.org/officeDocument/2006/relationships/slideMaster" Target="slideMasters/slideMaster22.xml"/><Relationship Id="rId27" Type="http://schemas.openxmlformats.org/officeDocument/2006/relationships/slide" Target="slides/slide5.xml"/><Relationship Id="rId30" Type="http://schemas.openxmlformats.org/officeDocument/2006/relationships/slide" Target="slides/slide8.xml"/><Relationship Id="rId35" Type="http://schemas.openxmlformats.org/officeDocument/2006/relationships/slide" Target="slides/slide13.xml"/><Relationship Id="rId43" Type="http://schemas.openxmlformats.org/officeDocument/2006/relationships/slide" Target="slides/slide21.xml"/><Relationship Id="rId48" Type="http://schemas.openxmlformats.org/officeDocument/2006/relationships/slide" Target="slides/slide26.xml"/><Relationship Id="rId56" Type="http://schemas.openxmlformats.org/officeDocument/2006/relationships/slide" Target="slides/slide34.xml"/><Relationship Id="rId64" Type="http://schemas.openxmlformats.org/officeDocument/2006/relationships/slide" Target="slides/slide42.xml"/><Relationship Id="rId69" Type="http://schemas.openxmlformats.org/officeDocument/2006/relationships/slide" Target="slides/slide47.xml"/><Relationship Id="rId77" Type="http://schemas.openxmlformats.org/officeDocument/2006/relationships/slide" Target="slides/slide55.xml"/><Relationship Id="rId100" Type="http://schemas.openxmlformats.org/officeDocument/2006/relationships/viewProps" Target="viewProps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29.xml"/><Relationship Id="rId72" Type="http://schemas.openxmlformats.org/officeDocument/2006/relationships/slide" Target="slides/slide50.xml"/><Relationship Id="rId80" Type="http://schemas.openxmlformats.org/officeDocument/2006/relationships/slide" Target="slides/slide58.xml"/><Relationship Id="rId85" Type="http://schemas.openxmlformats.org/officeDocument/2006/relationships/slide" Target="slides/slide63.xml"/><Relationship Id="rId93" Type="http://schemas.openxmlformats.org/officeDocument/2006/relationships/slide" Target="slides/slide71.xml"/><Relationship Id="rId98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25" Type="http://schemas.openxmlformats.org/officeDocument/2006/relationships/slide" Target="slides/slide3.xml"/><Relationship Id="rId33" Type="http://schemas.openxmlformats.org/officeDocument/2006/relationships/slide" Target="slides/slide11.xml"/><Relationship Id="rId38" Type="http://schemas.openxmlformats.org/officeDocument/2006/relationships/slide" Target="slides/slide16.xml"/><Relationship Id="rId46" Type="http://schemas.openxmlformats.org/officeDocument/2006/relationships/slide" Target="slides/slide24.xml"/><Relationship Id="rId59" Type="http://schemas.openxmlformats.org/officeDocument/2006/relationships/slide" Target="slides/slide37.xml"/><Relationship Id="rId67" Type="http://schemas.openxmlformats.org/officeDocument/2006/relationships/slide" Target="slides/slide45.xml"/><Relationship Id="rId20" Type="http://schemas.openxmlformats.org/officeDocument/2006/relationships/slideMaster" Target="slideMasters/slideMaster20.xml"/><Relationship Id="rId41" Type="http://schemas.openxmlformats.org/officeDocument/2006/relationships/slide" Target="slides/slide19.xml"/><Relationship Id="rId54" Type="http://schemas.openxmlformats.org/officeDocument/2006/relationships/slide" Target="slides/slide32.xml"/><Relationship Id="rId62" Type="http://schemas.openxmlformats.org/officeDocument/2006/relationships/slide" Target="slides/slide40.xml"/><Relationship Id="rId70" Type="http://schemas.openxmlformats.org/officeDocument/2006/relationships/slide" Target="slides/slide48.xml"/><Relationship Id="rId75" Type="http://schemas.openxmlformats.org/officeDocument/2006/relationships/slide" Target="slides/slide53.xml"/><Relationship Id="rId83" Type="http://schemas.openxmlformats.org/officeDocument/2006/relationships/slide" Target="slides/slide61.xml"/><Relationship Id="rId88" Type="http://schemas.openxmlformats.org/officeDocument/2006/relationships/slide" Target="slides/slide66.xml"/><Relationship Id="rId91" Type="http://schemas.openxmlformats.org/officeDocument/2006/relationships/slide" Target="slides/slide69.xml"/><Relationship Id="rId96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Master" Target="slideMasters/slideMaster15.xml"/><Relationship Id="rId23" Type="http://schemas.openxmlformats.org/officeDocument/2006/relationships/slide" Target="slides/slide1.xml"/><Relationship Id="rId28" Type="http://schemas.openxmlformats.org/officeDocument/2006/relationships/slide" Target="slides/slide6.xml"/><Relationship Id="rId36" Type="http://schemas.openxmlformats.org/officeDocument/2006/relationships/slide" Target="slides/slide14.xml"/><Relationship Id="rId49" Type="http://schemas.openxmlformats.org/officeDocument/2006/relationships/slide" Target="slides/slide27.xml"/><Relationship Id="rId57" Type="http://schemas.openxmlformats.org/officeDocument/2006/relationships/slide" Target="slides/slide35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9.xml"/><Relationship Id="rId44" Type="http://schemas.openxmlformats.org/officeDocument/2006/relationships/slide" Target="slides/slide22.xml"/><Relationship Id="rId52" Type="http://schemas.openxmlformats.org/officeDocument/2006/relationships/slide" Target="slides/slide30.xml"/><Relationship Id="rId60" Type="http://schemas.openxmlformats.org/officeDocument/2006/relationships/slide" Target="slides/slide38.xml"/><Relationship Id="rId65" Type="http://schemas.openxmlformats.org/officeDocument/2006/relationships/slide" Target="slides/slide43.xml"/><Relationship Id="rId73" Type="http://schemas.openxmlformats.org/officeDocument/2006/relationships/slide" Target="slides/slide51.xml"/><Relationship Id="rId78" Type="http://schemas.openxmlformats.org/officeDocument/2006/relationships/slide" Target="slides/slide56.xml"/><Relationship Id="rId81" Type="http://schemas.openxmlformats.org/officeDocument/2006/relationships/slide" Target="slides/slide59.xml"/><Relationship Id="rId86" Type="http://schemas.openxmlformats.org/officeDocument/2006/relationships/slide" Target="slides/slide64.xml"/><Relationship Id="rId94" Type="http://schemas.openxmlformats.org/officeDocument/2006/relationships/slide" Target="slides/slide72.xml"/><Relationship Id="rId99" Type="http://schemas.openxmlformats.org/officeDocument/2006/relationships/presProps" Target="presProps.xml"/><Relationship Id="rId101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3" Type="http://schemas.openxmlformats.org/officeDocument/2006/relationships/slideMaster" Target="slideMasters/slideMaster13.xml"/><Relationship Id="rId18" Type="http://schemas.openxmlformats.org/officeDocument/2006/relationships/slideMaster" Target="slideMasters/slideMaster18.xml"/><Relationship Id="rId39" Type="http://schemas.openxmlformats.org/officeDocument/2006/relationships/slide" Target="slides/slide17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wmf"/><Relationship Id="rId1" Type="http://schemas.openxmlformats.org/officeDocument/2006/relationships/image" Target="../media/image2.w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42.wmf"/><Relationship Id="rId2" Type="http://schemas.openxmlformats.org/officeDocument/2006/relationships/image" Target="../media/image41.wmf"/><Relationship Id="rId1" Type="http://schemas.openxmlformats.org/officeDocument/2006/relationships/image" Target="../media/image40.w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46.wmf"/><Relationship Id="rId2" Type="http://schemas.openxmlformats.org/officeDocument/2006/relationships/image" Target="../media/image45.wmf"/><Relationship Id="rId1" Type="http://schemas.openxmlformats.org/officeDocument/2006/relationships/image" Target="../media/image44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8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8.wmf"/></Relationships>
</file>

<file path=ppt/drawings/_rels/vmlDrawing14.v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image" Target="../media/image51.emf"/><Relationship Id="rId1" Type="http://schemas.openxmlformats.org/officeDocument/2006/relationships/image" Target="../media/image50.emf"/><Relationship Id="rId5" Type="http://schemas.openxmlformats.org/officeDocument/2006/relationships/image" Target="../media/image54.emf"/><Relationship Id="rId4" Type="http://schemas.openxmlformats.org/officeDocument/2006/relationships/image" Target="../media/image53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5.png"/></Relationships>
</file>

<file path=ppt/drawings/_rels/vmlDrawing16.vml.rels><?xml version="1.0" encoding="UTF-8" standalone="yes"?>
<Relationships xmlns="http://schemas.openxmlformats.org/package/2006/relationships"><Relationship Id="rId3" Type="http://schemas.openxmlformats.org/officeDocument/2006/relationships/image" Target="../media/image63.wmf"/><Relationship Id="rId2" Type="http://schemas.openxmlformats.org/officeDocument/2006/relationships/image" Target="../media/image62.wmf"/><Relationship Id="rId1" Type="http://schemas.openxmlformats.org/officeDocument/2006/relationships/image" Target="../media/image61.wmf"/></Relationships>
</file>

<file path=ppt/drawings/_rels/vmlDrawing17.v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image" Target="../media/image83.png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83.png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88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image" Target="../media/image6.emf"/></Relationships>
</file>

<file path=ppt/drawings/_rels/vmlDrawing20.vml.rels><?xml version="1.0" encoding="UTF-8" standalone="yes"?>
<Relationships xmlns="http://schemas.openxmlformats.org/package/2006/relationships"><Relationship Id="rId8" Type="http://schemas.openxmlformats.org/officeDocument/2006/relationships/image" Target="../media/image95.wmf"/><Relationship Id="rId3" Type="http://schemas.openxmlformats.org/officeDocument/2006/relationships/image" Target="../media/image90.wmf"/><Relationship Id="rId7" Type="http://schemas.openxmlformats.org/officeDocument/2006/relationships/image" Target="../media/image94.wmf"/><Relationship Id="rId2" Type="http://schemas.openxmlformats.org/officeDocument/2006/relationships/image" Target="../media/image89.wmf"/><Relationship Id="rId1" Type="http://schemas.openxmlformats.org/officeDocument/2006/relationships/image" Target="../media/image88.wmf"/><Relationship Id="rId6" Type="http://schemas.openxmlformats.org/officeDocument/2006/relationships/image" Target="../media/image93.wmf"/><Relationship Id="rId5" Type="http://schemas.openxmlformats.org/officeDocument/2006/relationships/image" Target="../media/image92.wmf"/><Relationship Id="rId4" Type="http://schemas.openxmlformats.org/officeDocument/2006/relationships/image" Target="../media/image91.w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7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28.wmf"/><Relationship Id="rId1" Type="http://schemas.openxmlformats.org/officeDocument/2006/relationships/image" Target="../media/image27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32.wmf"/><Relationship Id="rId1" Type="http://schemas.openxmlformats.org/officeDocument/2006/relationships/image" Target="../media/image31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35.wmf"/><Relationship Id="rId2" Type="http://schemas.openxmlformats.org/officeDocument/2006/relationships/image" Target="../media/image34.emf"/><Relationship Id="rId1" Type="http://schemas.openxmlformats.org/officeDocument/2006/relationships/image" Target="../media/image33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4.emf"/><Relationship Id="rId1" Type="http://schemas.openxmlformats.org/officeDocument/2006/relationships/image" Target="../media/image33.w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37.wmf"/><Relationship Id="rId1" Type="http://schemas.openxmlformats.org/officeDocument/2006/relationships/image" Target="../media/image36.e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39.wmf"/><Relationship Id="rId1" Type="http://schemas.openxmlformats.org/officeDocument/2006/relationships/image" Target="../media/image38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4ED18C-AF24-427B-8255-59455C6E0C7A}" type="datetimeFigureOut">
              <a:rPr lang="en-US" smtClean="0"/>
              <a:t>4/20/2016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DE2A8B-0203-494E-A736-1F1DD528C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80026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/>
          <a:lstStyle>
            <a:lvl1pPr defTabSz="973138">
              <a:defRPr sz="2400">
                <a:solidFill>
                  <a:srgbClr val="0000CC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defTabSz="973138">
              <a:defRPr sz="2400">
                <a:solidFill>
                  <a:srgbClr val="0000CC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defTabSz="973138">
              <a:defRPr sz="2400">
                <a:solidFill>
                  <a:srgbClr val="0000CC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defTabSz="973138">
              <a:defRPr sz="2400">
                <a:solidFill>
                  <a:srgbClr val="0000CC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defTabSz="973138">
              <a:defRPr sz="2400">
                <a:solidFill>
                  <a:srgbClr val="0000CC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defTabSz="9731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CC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defTabSz="9731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CC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defTabSz="9731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CC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defTabSz="9731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CC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fld id="{CB9B20F0-0AF8-43D6-8321-42A8E0186F5D}" type="slidenum">
              <a:rPr lang="en-US" altLang="en-US" sz="1100">
                <a:solidFill>
                  <a:srgbClr val="000000"/>
                </a:solidFill>
                <a:cs typeface="Arial" pitchFamily="34" charset="0"/>
              </a:rPr>
              <a:pPr/>
              <a:t>3</a:t>
            </a:fld>
            <a:endParaRPr lang="en-US" altLang="en-US" sz="110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77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/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656120C-FE6B-4B78-86E7-7DAEDC885979}" type="slidenum">
              <a:rPr lang="en-US" smtClean="0">
                <a:solidFill>
                  <a:prstClr val="black"/>
                </a:solidFill>
              </a:rPr>
              <a:pPr/>
              <a:t>31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dirty="0" smtClean="0"/>
              <a:t>X’ is X in the second camera’s coordinate system</a:t>
            </a:r>
          </a:p>
          <a:p>
            <a:pPr eaLnBrk="1" hangingPunct="1"/>
            <a:r>
              <a:rPr lang="en-US" dirty="0" smtClean="0"/>
              <a:t>We can identify the non-homogeneous 3D vectors X and X’ with the homogeneous coordinate vectors x and x’ of the projections of the two points into the two respective images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F68B779-E80A-48EC-BD10-FC50FE2E1B68}" type="slidenum">
              <a:rPr lang="en-US" smtClean="0">
                <a:solidFill>
                  <a:prstClr val="black"/>
                </a:solidFill>
              </a:rPr>
              <a:pPr/>
              <a:t>32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419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9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F68B779-E80A-48EC-BD10-FC50FE2E1B68}" type="slidenum">
              <a:rPr lang="en-US" smtClean="0"/>
              <a:pPr/>
              <a:t>33</a:t>
            </a:fld>
            <a:endParaRPr lang="en-US" smtClean="0"/>
          </a:p>
        </p:txBody>
      </p:sp>
      <p:sp>
        <p:nvSpPr>
          <p:cNvPr id="419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9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ACF0DE9-DE6A-4EC6-8CB6-4B20A56B8568}" type="slidenum">
              <a:rPr lang="en-US" smtClean="0"/>
              <a:pPr/>
              <a:t>34</a:t>
            </a:fld>
            <a:endParaRPr lang="en-US" smtClean="0"/>
          </a:p>
        </p:txBody>
      </p:sp>
      <p:sp>
        <p:nvSpPr>
          <p:cNvPr id="43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0491519-53F1-4AE3-A5AB-EED6E456B18C}" type="slidenum">
              <a:rPr lang="en-US" smtClean="0"/>
              <a:pPr/>
              <a:t>35</a:t>
            </a:fld>
            <a:endParaRPr lang="en-US" smtClean="0"/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0F6917B-FDEB-4DCD-938C-428055F66773}" type="slidenum">
              <a:rPr lang="en-US" smtClean="0"/>
              <a:pPr/>
              <a:t>36</a:t>
            </a:fld>
            <a:endParaRPr lang="en-US" smtClean="0"/>
          </a:p>
        </p:txBody>
      </p:sp>
      <p:sp>
        <p:nvSpPr>
          <p:cNvPr id="450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23AC015-6004-498E-9BCD-BCD08157FCDD}" type="slidenum">
              <a:rPr lang="en-US" smtClean="0">
                <a:solidFill>
                  <a:prstClr val="black"/>
                </a:solidFill>
              </a:rPr>
              <a:pPr/>
              <a:t>38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47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AFA102C-3135-4A9F-AB9D-704BC3D676FC}" type="slidenum">
              <a:rPr lang="en-US" smtClean="0">
                <a:solidFill>
                  <a:prstClr val="black"/>
                </a:solidFill>
              </a:rPr>
              <a:pPr/>
              <a:t>39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49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57EFF60-2F50-4C29-8D7B-56AE705CA533}" type="slidenum">
              <a:rPr lang="en-US" smtClean="0">
                <a:solidFill>
                  <a:prstClr val="black"/>
                </a:solidFill>
              </a:rPr>
              <a:pPr/>
              <a:t>40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501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1C08440-C7E4-4A62-8509-FFFC0368085D}" type="slidenum">
              <a:rPr lang="en-US" smtClean="0">
                <a:solidFill>
                  <a:prstClr val="black"/>
                </a:solidFill>
              </a:rPr>
              <a:pPr/>
              <a:t>41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512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3805" y="4343704"/>
            <a:ext cx="5030391" cy="4113892"/>
          </a:xfrm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73138">
              <a:defRPr sz="2400">
                <a:solidFill>
                  <a:srgbClr val="0000CC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defTabSz="973138">
              <a:defRPr sz="2400">
                <a:solidFill>
                  <a:srgbClr val="0000CC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defTabSz="973138">
              <a:defRPr sz="2400">
                <a:solidFill>
                  <a:srgbClr val="0000CC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defTabSz="973138">
              <a:defRPr sz="2400">
                <a:solidFill>
                  <a:srgbClr val="0000CC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defTabSz="973138">
              <a:defRPr sz="2400">
                <a:solidFill>
                  <a:srgbClr val="0000CC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defTabSz="9731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CC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defTabSz="9731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CC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defTabSz="9731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CC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defTabSz="9731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CC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fld id="{4DC2C494-1852-4D61-B6B8-F98AA1D3AE82}" type="slidenum">
              <a:rPr lang="en-US" altLang="en-US" sz="1300">
                <a:solidFill>
                  <a:schemeClr val="tx1"/>
                </a:solidFill>
                <a:latin typeface="Times New Roman" pitchFamily="18" charset="0"/>
              </a:rPr>
              <a:pPr/>
              <a:t>4</a:t>
            </a:fld>
            <a:endParaRPr lang="en-US" altLang="en-US" sz="130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798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4D5798E-44C2-4537-B907-8991FC942F25}" type="slidenum">
              <a:rPr lang="en-US" smtClean="0">
                <a:solidFill>
                  <a:prstClr val="black"/>
                </a:solidFill>
              </a:rPr>
              <a:pPr/>
              <a:t>42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F96ED3C-2123-48AB-9684-0D63112B7653}" type="slidenum">
              <a:rPr lang="en-US" smtClean="0">
                <a:solidFill>
                  <a:prstClr val="black"/>
                </a:solidFill>
              </a:rPr>
              <a:pPr/>
              <a:t>43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60DB73A-72D2-4AAF-BDF8-2E828A6ADC91}" type="slidenum">
              <a:rPr lang="en-US" smtClean="0">
                <a:solidFill>
                  <a:prstClr val="black"/>
                </a:solidFill>
              </a:rPr>
              <a:pPr/>
              <a:t>46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49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FA37C39-4E1F-4267-9A65-2CE09B11E3CD}" type="slidenum">
              <a:rPr lang="en-US" smtClean="0">
                <a:solidFill>
                  <a:prstClr val="black"/>
                </a:solidFill>
              </a:rPr>
              <a:pPr/>
              <a:t>47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501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C36325C-9616-4A3D-8BC0-6BA7D87E900B}" type="slidenum">
              <a:rPr lang="en-US" smtClean="0">
                <a:solidFill>
                  <a:prstClr val="black"/>
                </a:solidFill>
              </a:rPr>
              <a:pPr/>
              <a:t>48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512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1D587CD-ABB0-4122-A7D8-0DA60922E589}" type="slidenum">
              <a:rPr lang="en-US" smtClean="0">
                <a:solidFill>
                  <a:prstClr val="black"/>
                </a:solidFill>
              </a:rPr>
              <a:pPr/>
              <a:t>50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54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0412" cy="3429000"/>
          </a:xfrm>
          <a:ln/>
        </p:spPr>
      </p:sp>
      <p:sp>
        <p:nvSpPr>
          <p:cNvPr id="5427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3805" y="4343704"/>
            <a:ext cx="5030391" cy="4113892"/>
          </a:xfrm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FFAC4D7-EA78-4517-BAB6-AA648901F13D}" type="slidenum">
              <a:rPr lang="en-US" smtClean="0">
                <a:solidFill>
                  <a:prstClr val="black"/>
                </a:solidFill>
              </a:rPr>
              <a:pPr/>
              <a:t>51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0412" cy="3429000"/>
          </a:xfrm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3805" y="4343704"/>
            <a:ext cx="5030391" cy="4113892"/>
          </a:xfrm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3AE9024C-25FD-4616-97DE-B64C9D9026BF}" type="slidenum">
              <a:rPr lang="en-US" altLang="en-US">
                <a:solidFill>
                  <a:prstClr val="black"/>
                </a:solidFill>
              </a:rPr>
              <a:pPr eaLnBrk="1" hangingPunct="1">
                <a:spcBef>
                  <a:spcPct val="0"/>
                </a:spcBef>
              </a:pPr>
              <a:t>54</a:t>
            </a:fld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38915" name="Rectangle 2"/>
          <p:cNvSpPr>
            <a:spLocks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noFill/>
          <a:ln w="12700" cap="flat">
            <a:solidFill>
              <a:schemeClr val="tx1"/>
            </a:solidFill>
          </a:ln>
        </p:spPr>
      </p:sp>
      <p:sp>
        <p:nvSpPr>
          <p:cNvPr id="38916" name="Rectangle 3"/>
          <p:cNvSpPr>
            <a:spLocks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02386" tIns="51193" rIns="102386" bIns="51193"/>
          <a:lstStyle/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CCC163A-32B3-4499-BF81-D4925C1C94CC}" type="slidenum">
              <a:rPr lang="en-US" smtClean="0">
                <a:solidFill>
                  <a:prstClr val="black"/>
                </a:solidFill>
              </a:rPr>
              <a:pPr/>
              <a:t>59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14BC48A-BF89-445B-AF44-FD2D86C68FC3}" type="slidenum">
              <a:rPr lang="en-US" smtClean="0">
                <a:solidFill>
                  <a:prstClr val="black"/>
                </a:solidFill>
              </a:rPr>
              <a:pPr/>
              <a:t>60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686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mtClean="0"/>
              <a:t>smaller window:  more detail, more noise</a:t>
            </a:r>
          </a:p>
          <a:p>
            <a:r>
              <a:rPr lang="en-US" smtClean="0"/>
              <a:t>bigger window:  less noise, more detail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73138">
              <a:defRPr sz="2400">
                <a:solidFill>
                  <a:srgbClr val="0000CC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defTabSz="973138">
              <a:defRPr sz="2400">
                <a:solidFill>
                  <a:srgbClr val="0000CC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defTabSz="973138">
              <a:defRPr sz="2400">
                <a:solidFill>
                  <a:srgbClr val="0000CC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defTabSz="973138">
              <a:defRPr sz="2400">
                <a:solidFill>
                  <a:srgbClr val="0000CC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defTabSz="973138">
              <a:defRPr sz="2400">
                <a:solidFill>
                  <a:srgbClr val="0000CC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defTabSz="9731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CC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defTabSz="9731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CC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defTabSz="9731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CC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defTabSz="9731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CC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fld id="{52C698A4-525C-41A2-A84C-9B96050C545A}" type="slidenum">
              <a:rPr lang="en-US" altLang="en-US" sz="1300">
                <a:solidFill>
                  <a:schemeClr val="tx1"/>
                </a:solidFill>
                <a:latin typeface="Times New Roman" pitchFamily="18" charset="0"/>
              </a:rPr>
              <a:pPr/>
              <a:t>5</a:t>
            </a:fld>
            <a:endParaRPr lang="en-US" altLang="en-US" sz="130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819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EBDF10A5-24D5-4F85-B284-51B52DA3B35D}" type="slidenum">
              <a:rPr lang="en-US" altLang="en-US">
                <a:solidFill>
                  <a:prstClr val="black"/>
                </a:solidFill>
              </a:rPr>
              <a:pPr eaLnBrk="1" hangingPunct="1">
                <a:spcBef>
                  <a:spcPct val="0"/>
                </a:spcBef>
              </a:pPr>
              <a:t>61</a:t>
            </a:fld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40963" name="Rectangle 2"/>
          <p:cNvSpPr>
            <a:spLocks noChangeArrowheads="1" noTextEdit="1"/>
          </p:cNvSpPr>
          <p:nvPr>
            <p:ph type="sldImg"/>
          </p:nvPr>
        </p:nvSpPr>
        <p:spPr>
          <a:xfrm>
            <a:off x="1152525" y="692150"/>
            <a:ext cx="4557713" cy="3417888"/>
          </a:xfrm>
          <a:solidFill>
            <a:srgbClr val="FFFFFF"/>
          </a:solidFill>
          <a:ln/>
        </p:spPr>
      </p:sp>
      <p:sp>
        <p:nvSpPr>
          <p:cNvPr id="40964" name="Rectangle 3"/>
          <p:cNvSpPr>
            <a:spLocks noChangeArrowheads="1"/>
          </p:cNvSpPr>
          <p:nvPr>
            <p:ph type="body" idx="1"/>
          </p:nvPr>
        </p:nvSpPr>
        <p:spPr>
          <a:xfrm>
            <a:off x="914400" y="4346575"/>
            <a:ext cx="5029200" cy="411162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510DA14-C79B-4873-9A0A-9FCD2BCFC8A4}" type="slidenum">
              <a:rPr lang="en-US" smtClean="0">
                <a:solidFill>
                  <a:prstClr val="black"/>
                </a:solidFill>
              </a:rPr>
              <a:pPr/>
              <a:t>63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706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C68A3F9-2BBB-4F5D-937C-9CDB1B7974B8}" type="slidenum">
              <a:rPr lang="en-US" smtClean="0">
                <a:solidFill>
                  <a:prstClr val="black"/>
                </a:solidFill>
              </a:rPr>
              <a:pPr/>
              <a:t>64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4F48E1B-6F4B-4360-ABC5-45942EB8F59C}" type="slidenum">
              <a:rPr lang="en-US" smtClean="0">
                <a:solidFill>
                  <a:prstClr val="black"/>
                </a:solidFill>
              </a:rPr>
              <a:pPr/>
              <a:t>65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03E8D53-7E93-415C-B133-AC616A0E575A}" type="slidenum">
              <a:rPr lang="en-US" smtClean="0">
                <a:solidFill>
                  <a:prstClr val="black"/>
                </a:solidFill>
              </a:rPr>
              <a:pPr/>
              <a:t>66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737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512DE4B-EF71-49A9-8EF3-C340789EC51A}" type="slidenum">
              <a:rPr lang="en-US" smtClean="0">
                <a:solidFill>
                  <a:prstClr val="black"/>
                </a:solidFill>
              </a:rPr>
              <a:pPr/>
              <a:t>67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74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3C692C2-74CA-49EE-A8C9-3F8D41548162}" type="slidenum">
              <a:rPr lang="en-US" smtClean="0">
                <a:solidFill>
                  <a:prstClr val="black"/>
                </a:solidFill>
              </a:rPr>
              <a:pPr/>
              <a:t>68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757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C4910F2-E273-4817-9D11-AADDB219A9F4}" type="slidenum">
              <a:rPr lang="en-US" smtClean="0">
                <a:solidFill>
                  <a:prstClr val="black"/>
                </a:solidFill>
              </a:rPr>
              <a:pPr/>
              <a:t>71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76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2056D5E-5804-42CC-98E8-8F6BACD01806}" type="slidenum">
              <a:rPr lang="en-US" smtClean="0">
                <a:solidFill>
                  <a:prstClr val="black"/>
                </a:solidFill>
              </a:rPr>
              <a:pPr/>
              <a:t>72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778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0412" cy="3429000"/>
          </a:xfrm>
          <a:ln/>
        </p:spPr>
      </p:sp>
      <p:sp>
        <p:nvSpPr>
          <p:cNvPr id="7782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3805" y="4343704"/>
            <a:ext cx="5030391" cy="4113892"/>
          </a:xfrm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41907DB-3105-4D62-BED0-F3990BF5DFFC}" type="slidenum">
              <a:rPr lang="en-US" smtClean="0">
                <a:solidFill>
                  <a:prstClr val="black"/>
                </a:solidFill>
              </a:rPr>
              <a:pPr/>
              <a:t>73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1A4FFAB-E96C-409B-AF85-6F8647917BC4}" type="slidenum">
              <a:rPr lang="ar-SA" altLang="en-US"/>
              <a:pPr/>
              <a:t>6</a:t>
            </a:fld>
            <a:endParaRPr lang="en-US" altLang="en-US"/>
          </a:p>
        </p:txBody>
      </p:sp>
      <p:sp>
        <p:nvSpPr>
          <p:cNvPr id="589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98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3103178-A68A-4C8C-A5A8-46C6255CE7C6}" type="slidenum">
              <a:rPr lang="en-US" smtClean="0">
                <a:solidFill>
                  <a:prstClr val="black"/>
                </a:solidFill>
              </a:rPr>
              <a:pPr/>
              <a:t>74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79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47B8985-DEF0-4639-8A6C-A6131CFEBBFE}" type="slidenum">
              <a:rPr lang="ar-SA" altLang="en-US"/>
              <a:pPr/>
              <a:t>7</a:t>
            </a:fld>
            <a:endParaRPr lang="en-US" altLang="en-US"/>
          </a:p>
        </p:txBody>
      </p:sp>
      <p:sp>
        <p:nvSpPr>
          <p:cNvPr id="4720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20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73138"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defTabSz="973138"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defTabSz="973138"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defTabSz="973138"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defTabSz="973138"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9731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9731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9731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9731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fld id="{DA1C8ACA-5566-44B8-A9D8-E7FC0B010D59}" type="slidenum">
              <a:rPr lang="en-US" altLang="en-US" sz="1300">
                <a:solidFill>
                  <a:schemeClr val="tx1"/>
                </a:solidFill>
                <a:latin typeface="Times New Roman" pitchFamily="18" charset="0"/>
              </a:rPr>
              <a:pPr/>
              <a:t>9</a:t>
            </a:fld>
            <a:endParaRPr lang="en-US" altLang="en-US" sz="130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100354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CE6C72C-6F38-4F92-973D-E1E43F2D69BA}" type="slidenum">
              <a:rPr lang="en-US" smtClean="0">
                <a:solidFill>
                  <a:prstClr val="black"/>
                </a:solidFill>
              </a:rPr>
              <a:pPr/>
              <a:t>26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35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8EEE8D7-724D-49BC-83BB-FB02DCD74782}" type="slidenum">
              <a:rPr lang="en-US" smtClean="0">
                <a:solidFill>
                  <a:prstClr val="black"/>
                </a:solidFill>
              </a:rPr>
              <a:pPr/>
              <a:t>27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368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66473B0-D645-4F8E-AD7C-18BAD656CFBB}" type="slidenum">
              <a:rPr lang="en-US" smtClean="0">
                <a:solidFill>
                  <a:prstClr val="black"/>
                </a:solidFill>
              </a:rPr>
              <a:pPr/>
              <a:t>30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39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57532-C4ED-46DE-85D6-5304AA5FAF41}" type="datetimeFigureOut">
              <a:rPr lang="en-US" smtClean="0"/>
              <a:t>4/20/2016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60E39-9849-4E92-A59E-83AB0EC79E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3332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57532-C4ED-46DE-85D6-5304AA5FAF41}" type="datetimeFigureOut">
              <a:rPr lang="en-US" smtClean="0"/>
              <a:t>4/20/2016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60E39-9849-4E92-A59E-83AB0EC79E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100666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76200"/>
            <a:ext cx="1943100" cy="6096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76200"/>
            <a:ext cx="5676900" cy="60960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02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6293B02-2D02-4C4A-93CD-F5FEDBB50E3C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2750415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6200"/>
            <a:ext cx="7772400" cy="8382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914400"/>
            <a:ext cx="381000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914400"/>
            <a:ext cx="3810000" cy="25527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619500"/>
            <a:ext cx="3810000" cy="25527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Rectangle 102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24BD588-CDB5-4590-ABB4-12B0D7D54615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4637788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FD5768F-B1C4-4C57-964D-FED0D96A257D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0415746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C4CBFFB-5534-4CA1-8201-9ABAAD828049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1420627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3630547-BD07-4B58-9326-AB3590760295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7760731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BBB1DC-C680-421C-AEB1-CAF616CB0C79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1579098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F51426C-79E1-48D0-B906-79C6477B4A2D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533573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B166D48-DBBB-4657-A18B-25AD8B5CAAF5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2316903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4EF3B70-245B-4568-B359-BA5E757C2334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3727096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ECF0C3-DC77-4CA6-AC2C-AC0E32444558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78282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57532-C4ED-46DE-85D6-5304AA5FAF41}" type="datetimeFigureOut">
              <a:rPr lang="en-US" smtClean="0"/>
              <a:t>4/20/2016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60E39-9849-4E92-A59E-83AB0EC79E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138776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F435D9-3C3A-4520-B31E-0C047CD38A56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265548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34B7380-9833-4EDA-BCA6-2018C2E6669F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7441246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868CF16-5968-40C6-ADBF-FBB823C222F8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3985057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FD5768F-B1C4-4C57-964D-FED0D96A257D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6629952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C4CBFFB-5534-4CA1-8201-9ABAAD828049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2933569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3630547-BD07-4B58-9326-AB3590760295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9486499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BBB1DC-C680-421C-AEB1-CAF616CB0C79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6884582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F51426C-79E1-48D0-B906-79C6477B4A2D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93370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B166D48-DBBB-4657-A18B-25AD8B5CAAF5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7910954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4EF3B70-245B-4568-B359-BA5E757C2334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15864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7813"/>
            <a:ext cx="8229600" cy="11398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307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307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243638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243638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fld id="{270E9136-B6BA-438B-9BDD-7E757F25C036}" type="slidenum">
              <a:rPr lang="ar-SA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77523907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ECF0C3-DC77-4CA6-AC2C-AC0E32444558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0162605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F435D9-3C3A-4520-B31E-0C047CD38A56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2800348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34B7380-9833-4EDA-BCA6-2018C2E6669F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7859888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868CF16-5968-40C6-ADBF-FBB823C222F8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0154703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FD5768F-B1C4-4C57-964D-FED0D96A257D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2456488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C4CBFFB-5534-4CA1-8201-9ABAAD828049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4833452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3630547-BD07-4B58-9326-AB3590760295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9566031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BBB1DC-C680-421C-AEB1-CAF616CB0C79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290603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F51426C-79E1-48D0-B906-79C6477B4A2D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7606610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B166D48-DBBB-4657-A18B-25AD8B5CAAF5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146785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828800"/>
            <a:ext cx="7772400" cy="11430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581400"/>
            <a:ext cx="6400800" cy="17526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sz="quarter" idx="10"/>
          </p:nvPr>
        </p:nvSpPr>
        <p:spPr bwMode="auto">
          <a:xfrm>
            <a:off x="685800" y="6248400"/>
            <a:ext cx="2895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18" tIns="45709" rIns="91418" bIns="45709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solidFill>
                  <a:schemeClr val="tx1"/>
                </a:solidFill>
                <a:latin typeface="Times New Roman" pitchFamily="18" charset="0"/>
                <a:ea typeface="+mn-ea"/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1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18" tIns="45709" rIns="91418" bIns="45709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chemeClr val="tx1"/>
                </a:solidFill>
                <a:latin typeface="Times New Roman" pitchFamily="18" charset="0"/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978E944B-ECBF-4098-80ED-140C2D2A3A1B}" type="slidenum">
              <a:rPr lang="en-US" altLang="en-US">
                <a:solidFill>
                  <a:srgbClr val="000000"/>
                </a:solidFill>
                <a:ea typeface="ＭＳ Ｐゴシック" pitchFamily="34" charset="-128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en-US">
              <a:solidFill>
                <a:srgbClr val="000000"/>
              </a:solidFill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0655306"/>
      </p:ext>
    </p:extLst>
  </p:cSld>
  <p:clrMapOvr>
    <a:masterClrMapping/>
  </p:clrMapOvr>
  <p:transition/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4EF3B70-245B-4568-B359-BA5E757C2334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385959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ECF0C3-DC77-4CA6-AC2C-AC0E32444558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6558491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F435D9-3C3A-4520-B31E-0C047CD38A56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5287431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34B7380-9833-4EDA-BCA6-2018C2E6669F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0884898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868CF16-5968-40C6-ADBF-FBB823C222F8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9980086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FD5768F-B1C4-4C57-964D-FED0D96A257D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0967184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C4CBFFB-5534-4CA1-8201-9ABAAD828049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8842161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3630547-BD07-4B58-9326-AB3590760295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2852996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BBB1DC-C680-421C-AEB1-CAF616CB0C79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4293730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F51426C-79E1-48D0-B906-79C6477B4A2D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54238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514027"/>
      </p:ext>
    </p:extLst>
  </p:cSld>
  <p:clrMapOvr>
    <a:masterClrMapping/>
  </p:clrMapOvr>
  <p:transition/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B166D48-DBBB-4657-A18B-25AD8B5CAAF5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8571656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4EF3B70-245B-4568-B359-BA5E757C2334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0307112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ECF0C3-DC77-4CA6-AC2C-AC0E32444558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3393090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F435D9-3C3A-4520-B31E-0C047CD38A56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412044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34B7380-9833-4EDA-BCA6-2018C2E6669F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673894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868CF16-5968-40C6-ADBF-FBB823C222F8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4921209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FD5768F-B1C4-4C57-964D-FED0D96A257D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4035297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C4CBFFB-5534-4CA1-8201-9ABAAD828049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0333103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3630547-BD07-4B58-9326-AB3590760295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0656505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BBB1DC-C680-421C-AEB1-CAF616CB0C79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56884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09097021"/>
      </p:ext>
    </p:extLst>
  </p:cSld>
  <p:clrMapOvr>
    <a:masterClrMapping/>
  </p:clrMapOvr>
  <p:transition/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F51426C-79E1-48D0-B906-79C6477B4A2D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0973992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B166D48-DBBB-4657-A18B-25AD8B5CAAF5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6979523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4EF3B70-245B-4568-B359-BA5E757C2334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5885508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ECF0C3-DC77-4CA6-AC2C-AC0E32444558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7274412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F435D9-3C3A-4520-B31E-0C047CD38A56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8856041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34B7380-9833-4EDA-BCA6-2018C2E6669F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736732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868CF16-5968-40C6-ADBF-FBB823C222F8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9255521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102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583BE5A-84CC-4700-967E-1F5D75065686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1098545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02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24CA87A-627A-4B8C-B86E-1403CE476481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4479475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102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6FA59F3-AADB-42E9-9C11-7198D5AA443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28249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43000"/>
            <a:ext cx="4038600" cy="5562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3000"/>
            <a:ext cx="4038600" cy="5562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53436"/>
      </p:ext>
    </p:extLst>
  </p:cSld>
  <p:clrMapOvr>
    <a:masterClrMapping/>
  </p:clrMapOvr>
  <p:transition/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914400"/>
            <a:ext cx="38100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14400"/>
            <a:ext cx="38100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102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02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103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27FF929-ED78-42AC-82EE-152D6B6E9351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3688980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102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102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103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829F58A-2E33-43AE-BD68-237B61BE7DA2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0566106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102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755A935-351D-4774-B837-CB22A7CB269A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7085208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71E5886-D290-4529-925C-AEF392DBEEC3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8878608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02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02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103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DD1DA1B-B1EB-472E-8915-56DF11B53BA8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9317033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02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02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103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BEF65B0-7B65-4E75-9AEF-2F64A0560BCE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37145"/>
      </p:ext>
    </p:extLst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02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38806C6-077D-43A2-BC53-B9A8992FEFC4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0908454"/>
      </p:ext>
    </p:extLst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76200"/>
            <a:ext cx="1943100" cy="6096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76200"/>
            <a:ext cx="5676900" cy="60960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02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6293B02-2D02-4C4A-93CD-F5FEDBB50E3C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4626152"/>
      </p:ext>
    </p:extLst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6200"/>
            <a:ext cx="7772400" cy="8382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914400"/>
            <a:ext cx="381000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914400"/>
            <a:ext cx="3810000" cy="25527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619500"/>
            <a:ext cx="3810000" cy="25527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Rectangle 102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24BD588-CDB5-4590-ABB4-12B0D7D54615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2319595"/>
      </p:ext>
    </p:extLst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102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583BE5A-84CC-4700-967E-1F5D75065686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722803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148479"/>
      </p:ext>
    </p:extLst>
  </p:cSld>
  <p:clrMapOvr>
    <a:masterClrMapping/>
  </p:clrMapOvr>
  <p:transition/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02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24CA87A-627A-4B8C-B86E-1403CE476481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8319235"/>
      </p:ext>
    </p:extLst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102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6FA59F3-AADB-42E9-9C11-7198D5AA443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8520015"/>
      </p:ext>
    </p:extLst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914400"/>
            <a:ext cx="38100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14400"/>
            <a:ext cx="38100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102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02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103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27FF929-ED78-42AC-82EE-152D6B6E9351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3516616"/>
      </p:ext>
    </p:extLst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102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102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103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829F58A-2E33-43AE-BD68-237B61BE7DA2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23263"/>
      </p:ext>
    </p:extLst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102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755A935-351D-4774-B837-CB22A7CB269A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0096082"/>
      </p:ext>
    </p:extLst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71E5886-D290-4529-925C-AEF392DBEEC3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553236"/>
      </p:ext>
    </p:extLst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02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02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103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DD1DA1B-B1EB-472E-8915-56DF11B53BA8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3844119"/>
      </p:ext>
    </p:extLst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02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02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103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BEF65B0-7B65-4E75-9AEF-2F64A0560BCE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8220606"/>
      </p:ext>
    </p:extLst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02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38806C6-077D-43A2-BC53-B9A8992FEFC4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0671766"/>
      </p:ext>
    </p:extLst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76200"/>
            <a:ext cx="1943100" cy="6096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76200"/>
            <a:ext cx="5676900" cy="60960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02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6293B02-2D02-4C4A-93CD-F5FEDBB50E3C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80221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961533"/>
      </p:ext>
    </p:extLst>
  </p:cSld>
  <p:clrMapOvr>
    <a:masterClrMapping/>
  </p:clrMapOvr>
  <p:transition/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6200"/>
            <a:ext cx="7772400" cy="8382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914400"/>
            <a:ext cx="381000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914400"/>
            <a:ext cx="3810000" cy="25527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619500"/>
            <a:ext cx="3810000" cy="25527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Rectangle 102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24BD588-CDB5-4590-ABB4-12B0D7D54615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3506206"/>
      </p:ext>
    </p:extLst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102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583BE5A-84CC-4700-967E-1F5D75065686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0609752"/>
      </p:ext>
    </p:extLst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02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24CA87A-627A-4B8C-B86E-1403CE476481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5574826"/>
      </p:ext>
    </p:extLst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102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6FA59F3-AADB-42E9-9C11-7198D5AA443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7021753"/>
      </p:ext>
    </p:extLst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914400"/>
            <a:ext cx="38100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14400"/>
            <a:ext cx="38100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102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02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103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27FF929-ED78-42AC-82EE-152D6B6E9351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422972"/>
      </p:ext>
    </p:extLst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102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102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103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829F58A-2E33-43AE-BD68-237B61BE7DA2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5951121"/>
      </p:ext>
    </p:extLst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102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755A935-351D-4774-B837-CB22A7CB269A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366472"/>
      </p:ext>
    </p:extLst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71E5886-D290-4529-925C-AEF392DBEEC3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8943730"/>
      </p:ext>
    </p:extLst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02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02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103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DD1DA1B-B1EB-472E-8915-56DF11B53BA8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7618916"/>
      </p:ext>
    </p:extLst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02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02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103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BEF65B0-7B65-4E75-9AEF-2F64A0560BCE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507014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2298722"/>
      </p:ext>
    </p:extLst>
  </p:cSld>
  <p:clrMapOvr>
    <a:masterClrMapping/>
  </p:clrMapOvr>
  <p:transition/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02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38806C6-077D-43A2-BC53-B9A8992FEFC4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8023168"/>
      </p:ext>
    </p:extLst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76200"/>
            <a:ext cx="1943100" cy="6096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76200"/>
            <a:ext cx="5676900" cy="60960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02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6293B02-2D02-4C4A-93CD-F5FEDBB50E3C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2935991"/>
      </p:ext>
    </p:extLst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6200"/>
            <a:ext cx="7772400" cy="8382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914400"/>
            <a:ext cx="381000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914400"/>
            <a:ext cx="3810000" cy="25527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619500"/>
            <a:ext cx="3810000" cy="25527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Rectangle 102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24BD588-CDB5-4590-ABB4-12B0D7D54615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2687745"/>
      </p:ext>
    </p:extLst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102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583BE5A-84CC-4700-967E-1F5D75065686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2954273"/>
      </p:ext>
    </p:extLst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02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24CA87A-627A-4B8C-B86E-1403CE476481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8455495"/>
      </p:ext>
    </p:extLst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102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6FA59F3-AADB-42E9-9C11-7198D5AA443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2590372"/>
      </p:ext>
    </p:extLst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914400"/>
            <a:ext cx="38100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14400"/>
            <a:ext cx="38100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102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02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103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27FF929-ED78-42AC-82EE-152D6B6E9351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9826932"/>
      </p:ext>
    </p:extLst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102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102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103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829F58A-2E33-43AE-BD68-237B61BE7DA2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6185127"/>
      </p:ext>
    </p:extLst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102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755A935-351D-4774-B837-CB22A7CB269A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6398706"/>
      </p:ext>
    </p:extLst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71E5886-D290-4529-925C-AEF392DBEEC3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16918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57532-C4ED-46DE-85D6-5304AA5FAF41}" type="datetimeFigureOut">
              <a:rPr lang="en-US" smtClean="0"/>
              <a:t>4/20/2016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60E39-9849-4E92-A59E-83AB0EC79E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14229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43445184"/>
      </p:ext>
    </p:extLst>
  </p:cSld>
  <p:clrMapOvr>
    <a:masterClrMapping/>
  </p:clrMapOvr>
  <p:transition/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02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02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103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DD1DA1B-B1EB-472E-8915-56DF11B53BA8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4415037"/>
      </p:ext>
    </p:extLst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02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02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103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BEF65B0-7B65-4E75-9AEF-2F64A0560BCE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7965663"/>
      </p:ext>
    </p:extLst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02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38806C6-077D-43A2-BC53-B9A8992FEFC4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8438761"/>
      </p:ext>
    </p:extLst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76200"/>
            <a:ext cx="1943100" cy="6096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76200"/>
            <a:ext cx="5676900" cy="60960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02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6293B02-2D02-4C4A-93CD-F5FEDBB50E3C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792077"/>
      </p:ext>
    </p:extLst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6200"/>
            <a:ext cx="7772400" cy="8382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914400"/>
            <a:ext cx="381000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914400"/>
            <a:ext cx="3810000" cy="25527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619500"/>
            <a:ext cx="3810000" cy="25527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Rectangle 102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24BD588-CDB5-4590-ABB4-12B0D7D54615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5372484"/>
      </p:ext>
    </p:extLst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102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583BE5A-84CC-4700-967E-1F5D75065686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0932686"/>
      </p:ext>
    </p:extLst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02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24CA87A-627A-4B8C-B86E-1403CE476481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1471664"/>
      </p:ext>
    </p:extLst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102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6FA59F3-AADB-42E9-9C11-7198D5AA443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0438874"/>
      </p:ext>
    </p:extLst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914400"/>
            <a:ext cx="38100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14400"/>
            <a:ext cx="38100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102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02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103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27FF929-ED78-42AC-82EE-152D6B6E9351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9452699"/>
      </p:ext>
    </p:extLst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102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102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103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829F58A-2E33-43AE-BD68-237B61BE7DA2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51543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5531801"/>
      </p:ext>
    </p:extLst>
  </p:cSld>
  <p:clrMapOvr>
    <a:masterClrMapping/>
  </p:clrMapOvr>
  <p:transition/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102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755A935-351D-4774-B837-CB22A7CB269A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4210837"/>
      </p:ext>
    </p:extLst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71E5886-D290-4529-925C-AEF392DBEEC3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8093431"/>
      </p:ext>
    </p:extLst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02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02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103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DD1DA1B-B1EB-472E-8915-56DF11B53BA8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7627593"/>
      </p:ext>
    </p:extLst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02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02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103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BEF65B0-7B65-4E75-9AEF-2F64A0560BCE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6322814"/>
      </p:ext>
    </p:extLst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02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38806C6-077D-43A2-BC53-B9A8992FEFC4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9993502"/>
      </p:ext>
    </p:extLst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76200"/>
            <a:ext cx="1943100" cy="6096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76200"/>
            <a:ext cx="5676900" cy="60960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02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6293B02-2D02-4C4A-93CD-F5FEDBB50E3C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7499574"/>
      </p:ext>
    </p:extLst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6200"/>
            <a:ext cx="7772400" cy="8382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914400"/>
            <a:ext cx="381000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914400"/>
            <a:ext cx="3810000" cy="25527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619500"/>
            <a:ext cx="3810000" cy="25527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Rectangle 102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24BD588-CDB5-4590-ABB4-12B0D7D54615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9631703"/>
      </p:ext>
    </p:extLst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102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583BE5A-84CC-4700-967E-1F5D75065686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4445047"/>
      </p:ext>
    </p:extLst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02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24CA87A-627A-4B8C-B86E-1403CE476481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9219066"/>
      </p:ext>
    </p:extLst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102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6FA59F3-AADB-42E9-9C11-7198D5AA443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590842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43970"/>
      </p:ext>
    </p:extLst>
  </p:cSld>
  <p:clrMapOvr>
    <a:masterClrMapping/>
  </p:clrMapOvr>
  <p:transition/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914400"/>
            <a:ext cx="38100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14400"/>
            <a:ext cx="38100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102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02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103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27FF929-ED78-42AC-82EE-152D6B6E9351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5327959"/>
      </p:ext>
    </p:extLst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102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102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103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829F58A-2E33-43AE-BD68-237B61BE7DA2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4063801"/>
      </p:ext>
    </p:extLst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102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755A935-351D-4774-B837-CB22A7CB269A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2360663"/>
      </p:ext>
    </p:extLst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71E5886-D290-4529-925C-AEF392DBEEC3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2561753"/>
      </p:ext>
    </p:extLst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02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02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103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DD1DA1B-B1EB-472E-8915-56DF11B53BA8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3738252"/>
      </p:ext>
    </p:extLst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02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02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103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BEF65B0-7B65-4E75-9AEF-2F64A0560BCE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5907192"/>
      </p:ext>
    </p:extLst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02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38806C6-077D-43A2-BC53-B9A8992FEFC4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1930875"/>
      </p:ext>
    </p:extLst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76200"/>
            <a:ext cx="1943100" cy="6096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76200"/>
            <a:ext cx="5676900" cy="60960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02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6293B02-2D02-4C4A-93CD-F5FEDBB50E3C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723339"/>
      </p:ext>
    </p:extLst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6200"/>
            <a:ext cx="7772400" cy="8382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914400"/>
            <a:ext cx="381000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914400"/>
            <a:ext cx="3810000" cy="25527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619500"/>
            <a:ext cx="3810000" cy="25527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Rectangle 102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24BD588-CDB5-4590-ABB4-12B0D7D54615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3370564"/>
      </p:ext>
    </p:extLst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FD5768F-B1C4-4C57-964D-FED0D96A257D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167876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2400"/>
            <a:ext cx="2057400" cy="65532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2400"/>
            <a:ext cx="6019800" cy="65532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379034"/>
      </p:ext>
    </p:extLst>
  </p:cSld>
  <p:clrMapOvr>
    <a:masterClrMapping/>
  </p:clrMapOvr>
  <p:transition/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C4CBFFB-5534-4CA1-8201-9ABAAD828049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5383353"/>
      </p:ext>
    </p:extLst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3630547-BD07-4B58-9326-AB3590760295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7214730"/>
      </p:ext>
    </p:extLst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BBB1DC-C680-421C-AEB1-CAF616CB0C79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5206988"/>
      </p:ext>
    </p:extLst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F51426C-79E1-48D0-B906-79C6477B4A2D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3111945"/>
      </p:ext>
    </p:extLst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B166D48-DBBB-4657-A18B-25AD8B5CAAF5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5540623"/>
      </p:ext>
    </p:extLst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4EF3B70-245B-4568-B359-BA5E757C2334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4801726"/>
      </p:ext>
    </p:extLst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ECF0C3-DC77-4CA6-AC2C-AC0E32444558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6250479"/>
      </p:ext>
    </p:extLst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F435D9-3C3A-4520-B31E-0C047CD38A56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345241"/>
      </p:ext>
    </p:extLst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34B7380-9833-4EDA-BCA6-2018C2E6669F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8831813"/>
      </p:ext>
    </p:extLst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868CF16-5968-40C6-ADBF-FBB823C222F8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582541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 preserve="1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14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143000"/>
            <a:ext cx="4038600" cy="5562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4648200" y="1143000"/>
            <a:ext cx="4038600" cy="5562600"/>
          </a:xfrm>
        </p:spPr>
        <p:txBody>
          <a:bodyPr/>
          <a:lstStyle/>
          <a:p>
            <a:pPr lvl="0"/>
            <a:endParaRPr lang="en-US" noProof="0" smtClean="0"/>
          </a:p>
        </p:txBody>
      </p:sp>
    </p:spTree>
    <p:extLst>
      <p:ext uri="{BB962C8B-B14F-4D97-AF65-F5344CB8AC3E}">
        <p14:creationId xmlns:p14="http://schemas.microsoft.com/office/powerpoint/2010/main" val="1142054094"/>
      </p:ext>
    </p:extLst>
  </p:cSld>
  <p:clrMapOvr>
    <a:masterClrMapping/>
  </p:clrMapOvr>
  <p:transition/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FD5768F-B1C4-4C57-964D-FED0D96A257D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1935099"/>
      </p:ext>
    </p:extLst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C4CBFFB-5534-4CA1-8201-9ABAAD828049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6457228"/>
      </p:ext>
    </p:extLst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3630547-BD07-4B58-9326-AB3590760295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2078822"/>
      </p:ext>
    </p:extLst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BBB1DC-C680-421C-AEB1-CAF616CB0C79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9984212"/>
      </p:ext>
    </p:extLst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F51426C-79E1-48D0-B906-79C6477B4A2D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5883822"/>
      </p:ext>
    </p:extLst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B166D48-DBBB-4657-A18B-25AD8B5CAAF5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2615405"/>
      </p:ext>
    </p:extLst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4EF3B70-245B-4568-B359-BA5E757C2334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2781210"/>
      </p:ext>
    </p:extLst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ECF0C3-DC77-4CA6-AC2C-AC0E32444558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6696399"/>
      </p:ext>
    </p:extLst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F435D9-3C3A-4520-B31E-0C047CD38A56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4721213"/>
      </p:ext>
    </p:extLst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34B7380-9833-4EDA-BCA6-2018C2E6669F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687588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6200"/>
            <a:ext cx="7772400" cy="8382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914400"/>
            <a:ext cx="381000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914400"/>
            <a:ext cx="3810000" cy="25527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619500"/>
            <a:ext cx="3810000" cy="25527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+mn-ea"/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solidFill>
                <a:srgbClr val="0000CC"/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+mn-ea"/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solidFill>
                <a:srgbClr val="0000CC"/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7C131C40-B081-47AE-BA18-D501B197BDE7}" type="slidenum">
              <a:rPr lang="en-US" altLang="en-US" sz="2400">
                <a:solidFill>
                  <a:srgbClr val="0000CC"/>
                </a:solidFill>
                <a:ea typeface="ＭＳ Ｐゴシック" pitchFamily="34" charset="-128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en-US" sz="2400">
              <a:solidFill>
                <a:srgbClr val="0000CC"/>
              </a:solidFill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24504142"/>
      </p:ext>
    </p:extLst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868CF16-5968-40C6-ADBF-FBB823C222F8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5847068"/>
      </p:ext>
    </p:extLst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FD5768F-B1C4-4C57-964D-FED0D96A257D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3354608"/>
      </p:ext>
    </p:extLst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C4CBFFB-5534-4CA1-8201-9ABAAD828049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2366293"/>
      </p:ext>
    </p:extLst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3630547-BD07-4B58-9326-AB3590760295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1342764"/>
      </p:ext>
    </p:extLst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BBB1DC-C680-421C-AEB1-CAF616CB0C79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4367934"/>
      </p:ext>
    </p:extLst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F51426C-79E1-48D0-B906-79C6477B4A2D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388824"/>
      </p:ext>
    </p:extLst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B166D48-DBBB-4657-A18B-25AD8B5CAAF5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2020695"/>
      </p:ext>
    </p:extLst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4EF3B70-245B-4568-B359-BA5E757C2334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1872701"/>
      </p:ext>
    </p:extLst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ECF0C3-DC77-4CA6-AC2C-AC0E32444558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9773043"/>
      </p:ext>
    </p:extLst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F435D9-3C3A-4520-B31E-0C047CD38A56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662179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7EB8F4B-B2CE-4E1A-A94C-A3C341E3CD3B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554505"/>
      </p:ext>
    </p:extLst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34B7380-9833-4EDA-BCA6-2018C2E6669F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6534684"/>
      </p:ext>
    </p:extLst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868CF16-5968-40C6-ADBF-FBB823C222F8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719513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DA68D2-2E3B-4EB5-9074-3DF0E1080B58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789169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AD94A83-8AC2-469A-B472-1F126DA45D53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308637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914400"/>
            <a:ext cx="38100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14400"/>
            <a:ext cx="38100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60802F0-A34E-4355-8FCD-F111475028E4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18146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57532-C4ED-46DE-85D6-5304AA5FAF41}" type="datetimeFigureOut">
              <a:rPr lang="en-US" smtClean="0"/>
              <a:t>4/20/2016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60E39-9849-4E92-A59E-83AB0EC79E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19045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E8C6FF6-F6F8-49D3-AABA-2BE3B8D51CC7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000114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AE0CF5-AA2C-42FE-9B96-32FBC6F17235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85070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8BEBE57-7781-448F-82FE-9B8602C8A26F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525603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BACBC9-385B-42B4-AD66-C00455F8F678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203409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3F9CC2B-E015-46B4-BB3D-3F635CBF48E0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25241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CC33A92-4343-440D-AFE4-836D9CC637AC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362417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76200"/>
            <a:ext cx="1943100" cy="6096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76200"/>
            <a:ext cx="5676900" cy="60960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732FF3B-0566-4553-AE69-8481917B69D9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711026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685800" y="76200"/>
            <a:ext cx="7772400" cy="8382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85800" y="914400"/>
            <a:ext cx="3810000" cy="25527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914400"/>
            <a:ext cx="3810000" cy="25527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85800" y="3619500"/>
            <a:ext cx="3810000" cy="25527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8200" y="3619500"/>
            <a:ext cx="3810000" cy="25527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4EE01E6-B8D6-4CCA-9D7D-D8F346D523A8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0579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6200"/>
            <a:ext cx="7772400" cy="8382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914400"/>
            <a:ext cx="381000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914400"/>
            <a:ext cx="3810000" cy="25527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619500"/>
            <a:ext cx="3810000" cy="25527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690E6C4-192E-40C0-AC62-58C9B08C6C07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578558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7EB8F4B-B2CE-4E1A-A94C-A3C341E3CD3B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76858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57532-C4ED-46DE-85D6-5304AA5FAF41}" type="datetimeFigureOut">
              <a:rPr lang="en-US" smtClean="0"/>
              <a:t>4/20/2016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60E39-9849-4E92-A59E-83AB0EC79E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35679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DA68D2-2E3B-4EB5-9074-3DF0E1080B58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989413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AD94A83-8AC2-469A-B472-1F126DA45D53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877177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914400"/>
            <a:ext cx="38100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14400"/>
            <a:ext cx="38100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60802F0-A34E-4355-8FCD-F111475028E4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764848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E8C6FF6-F6F8-49D3-AABA-2BE3B8D51CC7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043414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AE0CF5-AA2C-42FE-9B96-32FBC6F17235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966344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8BEBE57-7781-448F-82FE-9B8602C8A26F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49198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BACBC9-385B-42B4-AD66-C00455F8F678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168809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3F9CC2B-E015-46B4-BB3D-3F635CBF48E0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098712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CC33A92-4343-440D-AFE4-836D9CC637AC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65492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76200"/>
            <a:ext cx="1943100" cy="6096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76200"/>
            <a:ext cx="5676900" cy="60960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732FF3B-0566-4553-AE69-8481917B69D9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98731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57532-C4ED-46DE-85D6-5304AA5FAF41}" type="datetimeFigureOut">
              <a:rPr lang="en-US" smtClean="0"/>
              <a:t>4/20/2016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60E39-9849-4E92-A59E-83AB0EC79E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1905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685800" y="76200"/>
            <a:ext cx="7772400" cy="8382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85800" y="914400"/>
            <a:ext cx="3810000" cy="25527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914400"/>
            <a:ext cx="3810000" cy="25527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85800" y="3619500"/>
            <a:ext cx="3810000" cy="25527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8200" y="3619500"/>
            <a:ext cx="3810000" cy="25527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4EE01E6-B8D6-4CCA-9D7D-D8F346D523A8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991043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6200"/>
            <a:ext cx="7772400" cy="8382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914400"/>
            <a:ext cx="381000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914400"/>
            <a:ext cx="3810000" cy="25527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619500"/>
            <a:ext cx="3810000" cy="25527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690E6C4-192E-40C0-AC62-58C9B08C6C07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8681961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7EB8F4B-B2CE-4E1A-A94C-A3C341E3CD3B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758268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DA68D2-2E3B-4EB5-9074-3DF0E1080B58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636615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AD94A83-8AC2-469A-B472-1F126DA45D53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5157325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914400"/>
            <a:ext cx="38100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14400"/>
            <a:ext cx="38100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60802F0-A34E-4355-8FCD-F111475028E4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4133020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E8C6FF6-F6F8-49D3-AABA-2BE3B8D51CC7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368816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AE0CF5-AA2C-42FE-9B96-32FBC6F17235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1138502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8BEBE57-7781-448F-82FE-9B8602C8A26F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8815885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BACBC9-385B-42B4-AD66-C00455F8F678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68231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57532-C4ED-46DE-85D6-5304AA5FAF41}" type="datetimeFigureOut">
              <a:rPr lang="en-US" smtClean="0"/>
              <a:t>4/20/2016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60E39-9849-4E92-A59E-83AB0EC79E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358326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3F9CC2B-E015-46B4-BB3D-3F635CBF48E0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0338846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CC33A92-4343-440D-AFE4-836D9CC637AC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2397124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76200"/>
            <a:ext cx="1943100" cy="6096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76200"/>
            <a:ext cx="5676900" cy="60960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732FF3B-0566-4553-AE69-8481917B69D9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8392935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685800" y="76200"/>
            <a:ext cx="7772400" cy="8382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85800" y="914400"/>
            <a:ext cx="3810000" cy="25527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914400"/>
            <a:ext cx="3810000" cy="25527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85800" y="3619500"/>
            <a:ext cx="3810000" cy="25527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8200" y="3619500"/>
            <a:ext cx="3810000" cy="25527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4EE01E6-B8D6-4CCA-9D7D-D8F346D523A8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8664873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6200"/>
            <a:ext cx="7772400" cy="8382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914400"/>
            <a:ext cx="381000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914400"/>
            <a:ext cx="3810000" cy="25527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619500"/>
            <a:ext cx="3810000" cy="25527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690E6C4-192E-40C0-AC62-58C9B08C6C07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6234653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828800"/>
            <a:ext cx="7772400" cy="11430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581400"/>
            <a:ext cx="6400800" cy="17526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sz="quarter" idx="10"/>
          </p:nvPr>
        </p:nvSpPr>
        <p:spPr bwMode="auto">
          <a:xfrm>
            <a:off x="685800" y="6248400"/>
            <a:ext cx="2895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18" tIns="45709" rIns="91418" bIns="45709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solidFill>
                  <a:schemeClr val="tx1"/>
                </a:solidFill>
                <a:latin typeface="Times New Roman" pitchFamily="18" charset="0"/>
                <a:ea typeface="+mn-ea"/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1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18" tIns="45709" rIns="91418" bIns="45709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chemeClr val="tx1"/>
                </a:solidFill>
                <a:latin typeface="Times New Roman" pitchFamily="18" charset="0"/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978E944B-ECBF-4098-80ED-140C2D2A3A1B}" type="slidenum">
              <a:rPr lang="en-US" altLang="en-US">
                <a:solidFill>
                  <a:srgbClr val="000000"/>
                </a:solidFill>
                <a:ea typeface="ＭＳ Ｐゴシック" pitchFamily="34" charset="-128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en-US">
              <a:solidFill>
                <a:srgbClr val="000000"/>
              </a:solidFill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34062590"/>
      </p:ext>
    </p:extLst>
  </p:cSld>
  <p:clrMapOvr>
    <a:masterClrMapping/>
  </p:clrMapOvr>
  <p:transition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898756"/>
      </p:ext>
    </p:extLst>
  </p:cSld>
  <p:clrMapOvr>
    <a:masterClrMapping/>
  </p:clrMapOvr>
  <p:transition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8643545"/>
      </p:ext>
    </p:extLst>
  </p:cSld>
  <p:clrMapOvr>
    <a:masterClrMapping/>
  </p:clrMapOvr>
  <p:transition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43000"/>
            <a:ext cx="4038600" cy="5562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3000"/>
            <a:ext cx="4038600" cy="5562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585251"/>
      </p:ext>
    </p:extLst>
  </p:cSld>
  <p:clrMapOvr>
    <a:masterClrMapping/>
  </p:clrMapOvr>
  <p:transition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637660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57532-C4ED-46DE-85D6-5304AA5FAF41}" type="datetimeFigureOut">
              <a:rPr lang="en-US" smtClean="0"/>
              <a:t>4/20/2016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60E39-9849-4E92-A59E-83AB0EC79E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540262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430576"/>
      </p:ext>
    </p:extLst>
  </p:cSld>
  <p:clrMapOvr>
    <a:masterClrMapping/>
  </p:clrMapOvr>
  <p:transition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2440221"/>
      </p:ext>
    </p:extLst>
  </p:cSld>
  <p:clrMapOvr>
    <a:masterClrMapping/>
  </p:clrMapOvr>
  <p:transition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7925437"/>
      </p:ext>
    </p:extLst>
  </p:cSld>
  <p:clrMapOvr>
    <a:masterClrMapping/>
  </p:clrMapOvr>
  <p:transition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8426551"/>
      </p:ext>
    </p:extLst>
  </p:cSld>
  <p:clrMapOvr>
    <a:masterClrMapping/>
  </p:clrMapOvr>
  <p:transition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748861"/>
      </p:ext>
    </p:extLst>
  </p:cSld>
  <p:clrMapOvr>
    <a:masterClrMapping/>
  </p:clrMapOvr>
  <p:transition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2400"/>
            <a:ext cx="2057400" cy="65532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2400"/>
            <a:ext cx="6019800" cy="65532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573093"/>
      </p:ext>
    </p:extLst>
  </p:cSld>
  <p:clrMapOvr>
    <a:masterClrMapping/>
  </p:clrMapOvr>
  <p:transition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 preserve="1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14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143000"/>
            <a:ext cx="4038600" cy="5562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4648200" y="1143000"/>
            <a:ext cx="4038600" cy="5562600"/>
          </a:xfrm>
        </p:spPr>
        <p:txBody>
          <a:bodyPr/>
          <a:lstStyle/>
          <a:p>
            <a:pPr lvl="0"/>
            <a:endParaRPr lang="en-US" noProof="0" smtClean="0"/>
          </a:p>
        </p:txBody>
      </p:sp>
    </p:spTree>
    <p:extLst>
      <p:ext uri="{BB962C8B-B14F-4D97-AF65-F5344CB8AC3E}">
        <p14:creationId xmlns:p14="http://schemas.microsoft.com/office/powerpoint/2010/main" val="2568391907"/>
      </p:ext>
    </p:extLst>
  </p:cSld>
  <p:clrMapOvr>
    <a:masterClrMapping/>
  </p:clrMapOvr>
  <p:transition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6200"/>
            <a:ext cx="7772400" cy="8382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914400"/>
            <a:ext cx="381000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914400"/>
            <a:ext cx="3810000" cy="25527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619500"/>
            <a:ext cx="3810000" cy="25527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+mn-ea"/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solidFill>
                <a:srgbClr val="0000CC"/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+mn-ea"/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solidFill>
                <a:srgbClr val="0000CC"/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7C131C40-B081-47AE-BA18-D501B197BDE7}" type="slidenum">
              <a:rPr lang="en-US" altLang="en-US" sz="2400">
                <a:solidFill>
                  <a:srgbClr val="0000CC"/>
                </a:solidFill>
                <a:ea typeface="ＭＳ Ｐゴシック" pitchFamily="34" charset="-128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en-US" sz="2400">
              <a:solidFill>
                <a:srgbClr val="0000CC"/>
              </a:solidFill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66023536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102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583BE5A-84CC-4700-967E-1F5D75065686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0434317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02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24CA87A-627A-4B8C-B86E-1403CE476481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06837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57532-C4ED-46DE-85D6-5304AA5FAF41}" type="datetimeFigureOut">
              <a:rPr lang="en-US" smtClean="0"/>
              <a:t>4/20/2016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60E39-9849-4E92-A59E-83AB0EC79E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899428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102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6FA59F3-AADB-42E9-9C11-7198D5AA443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3017820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914400"/>
            <a:ext cx="38100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14400"/>
            <a:ext cx="38100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102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02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103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27FF929-ED78-42AC-82EE-152D6B6E9351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4690157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102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102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103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829F58A-2E33-43AE-BD68-237B61BE7DA2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0053346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102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755A935-351D-4774-B837-CB22A7CB269A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1750266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71E5886-D290-4529-925C-AEF392DBEEC3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3514246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02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02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103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DD1DA1B-B1EB-472E-8915-56DF11B53BA8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4282206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02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02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103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BEF65B0-7B65-4E75-9AEF-2F64A0560BCE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907085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02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38806C6-077D-43A2-BC53-B9A8992FEFC4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0454936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76200"/>
            <a:ext cx="1943100" cy="6096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76200"/>
            <a:ext cx="5676900" cy="60960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02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6293B02-2D02-4C4A-93CD-F5FEDBB50E3C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2375794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6200"/>
            <a:ext cx="7772400" cy="8382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914400"/>
            <a:ext cx="381000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914400"/>
            <a:ext cx="3810000" cy="25527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619500"/>
            <a:ext cx="3810000" cy="25527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Rectangle 102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24BD588-CDB5-4590-ABB4-12B0D7D54615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05412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57532-C4ED-46DE-85D6-5304AA5FAF41}" type="datetimeFigureOut">
              <a:rPr lang="en-US" smtClean="0"/>
              <a:t>4/20/2016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60E39-9849-4E92-A59E-83AB0EC79E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593895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102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583BE5A-84CC-4700-967E-1F5D75065686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1471211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02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24CA87A-627A-4B8C-B86E-1403CE476481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2105468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102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6FA59F3-AADB-42E9-9C11-7198D5AA443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8535068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914400"/>
            <a:ext cx="38100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14400"/>
            <a:ext cx="38100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102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02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103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27FF929-ED78-42AC-82EE-152D6B6E9351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7253465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102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102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103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829F58A-2E33-43AE-BD68-237B61BE7DA2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3059527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102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755A935-351D-4774-B837-CB22A7CB269A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187716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71E5886-D290-4529-925C-AEF392DBEEC3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5631489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02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02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103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DD1DA1B-B1EB-472E-8915-56DF11B53BA8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1140668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02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02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103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BEF65B0-7B65-4E75-9AEF-2F64A0560BCE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0402260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02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38806C6-077D-43A2-BC53-B9A8992FEFC4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08798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0.xml"/><Relationship Id="rId3" Type="http://schemas.openxmlformats.org/officeDocument/2006/relationships/slideLayout" Target="../slideLayouts/slideLayout115.xml"/><Relationship Id="rId7" Type="http://schemas.openxmlformats.org/officeDocument/2006/relationships/slideLayout" Target="../slideLayouts/slideLayout119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114.xml"/><Relationship Id="rId1" Type="http://schemas.openxmlformats.org/officeDocument/2006/relationships/slideLayout" Target="../slideLayouts/slideLayout113.xml"/><Relationship Id="rId6" Type="http://schemas.openxmlformats.org/officeDocument/2006/relationships/slideLayout" Target="../slideLayouts/slideLayout118.xml"/><Relationship Id="rId11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17.xml"/><Relationship Id="rId10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16.xml"/><Relationship Id="rId9" Type="http://schemas.openxmlformats.org/officeDocument/2006/relationships/slideLayout" Target="../slideLayouts/slideLayout121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1.xml"/><Relationship Id="rId3" Type="http://schemas.openxmlformats.org/officeDocument/2006/relationships/slideLayout" Target="../slideLayouts/slideLayout126.xml"/><Relationship Id="rId7" Type="http://schemas.openxmlformats.org/officeDocument/2006/relationships/slideLayout" Target="../slideLayouts/slideLayout130.xml"/><Relationship Id="rId12" Type="http://schemas.openxmlformats.org/officeDocument/2006/relationships/theme" Target="../theme/theme11.xml"/><Relationship Id="rId2" Type="http://schemas.openxmlformats.org/officeDocument/2006/relationships/slideLayout" Target="../slideLayouts/slideLayout125.xml"/><Relationship Id="rId1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4.xml"/><Relationship Id="rId5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33.xml"/><Relationship Id="rId4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32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2.xml"/><Relationship Id="rId3" Type="http://schemas.openxmlformats.org/officeDocument/2006/relationships/slideLayout" Target="../slideLayouts/slideLayout137.xml"/><Relationship Id="rId7" Type="http://schemas.openxmlformats.org/officeDocument/2006/relationships/slideLayout" Target="../slideLayouts/slideLayout141.xml"/><Relationship Id="rId12" Type="http://schemas.openxmlformats.org/officeDocument/2006/relationships/theme" Target="../theme/theme12.xml"/><Relationship Id="rId2" Type="http://schemas.openxmlformats.org/officeDocument/2006/relationships/slideLayout" Target="../slideLayouts/slideLayout136.xml"/><Relationship Id="rId1" Type="http://schemas.openxmlformats.org/officeDocument/2006/relationships/slideLayout" Target="../slideLayouts/slideLayout135.xml"/><Relationship Id="rId6" Type="http://schemas.openxmlformats.org/officeDocument/2006/relationships/slideLayout" Target="../slideLayouts/slideLayout140.xml"/><Relationship Id="rId11" Type="http://schemas.openxmlformats.org/officeDocument/2006/relationships/slideLayout" Target="../slideLayouts/slideLayout145.xml"/><Relationship Id="rId5" Type="http://schemas.openxmlformats.org/officeDocument/2006/relationships/slideLayout" Target="../slideLayouts/slideLayout139.xml"/><Relationship Id="rId10" Type="http://schemas.openxmlformats.org/officeDocument/2006/relationships/slideLayout" Target="../slideLayouts/slideLayout144.xml"/><Relationship Id="rId4" Type="http://schemas.openxmlformats.org/officeDocument/2006/relationships/slideLayout" Target="../slideLayouts/slideLayout138.xml"/><Relationship Id="rId9" Type="http://schemas.openxmlformats.org/officeDocument/2006/relationships/slideLayout" Target="../slideLayouts/slideLayout143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3.xml"/><Relationship Id="rId3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52.xml"/><Relationship Id="rId12" Type="http://schemas.openxmlformats.org/officeDocument/2006/relationships/theme" Target="../theme/theme13.xml"/><Relationship Id="rId2" Type="http://schemas.openxmlformats.org/officeDocument/2006/relationships/slideLayout" Target="../slideLayouts/slideLayout147.xml"/><Relationship Id="rId1" Type="http://schemas.openxmlformats.org/officeDocument/2006/relationships/slideLayout" Target="../slideLayouts/slideLayout146.xml"/><Relationship Id="rId6" Type="http://schemas.openxmlformats.org/officeDocument/2006/relationships/slideLayout" Target="../slideLayouts/slideLayout151.xml"/><Relationship Id="rId11" Type="http://schemas.openxmlformats.org/officeDocument/2006/relationships/slideLayout" Target="../slideLayouts/slideLayout156.xml"/><Relationship Id="rId5" Type="http://schemas.openxmlformats.org/officeDocument/2006/relationships/slideLayout" Target="../slideLayouts/slideLayout150.xml"/><Relationship Id="rId10" Type="http://schemas.openxmlformats.org/officeDocument/2006/relationships/slideLayout" Target="../slideLayouts/slideLayout155.xml"/><Relationship Id="rId4" Type="http://schemas.openxmlformats.org/officeDocument/2006/relationships/slideLayout" Target="../slideLayouts/slideLayout149.xml"/><Relationship Id="rId9" Type="http://schemas.openxmlformats.org/officeDocument/2006/relationships/slideLayout" Target="../slideLayouts/slideLayout154.xml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4.xml"/><Relationship Id="rId13" Type="http://schemas.openxmlformats.org/officeDocument/2006/relationships/theme" Target="../theme/theme14.xml"/><Relationship Id="rId3" Type="http://schemas.openxmlformats.org/officeDocument/2006/relationships/slideLayout" Target="../slideLayouts/slideLayout159.xml"/><Relationship Id="rId7" Type="http://schemas.openxmlformats.org/officeDocument/2006/relationships/slideLayout" Target="../slideLayouts/slideLayout163.xml"/><Relationship Id="rId12" Type="http://schemas.openxmlformats.org/officeDocument/2006/relationships/slideLayout" Target="../slideLayouts/slideLayout168.xml"/><Relationship Id="rId2" Type="http://schemas.openxmlformats.org/officeDocument/2006/relationships/slideLayout" Target="../slideLayouts/slideLayout158.xml"/><Relationship Id="rId1" Type="http://schemas.openxmlformats.org/officeDocument/2006/relationships/slideLayout" Target="../slideLayouts/slideLayout157.xml"/><Relationship Id="rId6" Type="http://schemas.openxmlformats.org/officeDocument/2006/relationships/slideLayout" Target="../slideLayouts/slideLayout162.xml"/><Relationship Id="rId11" Type="http://schemas.openxmlformats.org/officeDocument/2006/relationships/slideLayout" Target="../slideLayouts/slideLayout167.xml"/><Relationship Id="rId5" Type="http://schemas.openxmlformats.org/officeDocument/2006/relationships/slideLayout" Target="../slideLayouts/slideLayout161.xml"/><Relationship Id="rId10" Type="http://schemas.openxmlformats.org/officeDocument/2006/relationships/slideLayout" Target="../slideLayouts/slideLayout166.xml"/><Relationship Id="rId4" Type="http://schemas.openxmlformats.org/officeDocument/2006/relationships/slideLayout" Target="../slideLayouts/slideLayout160.xml"/><Relationship Id="rId9" Type="http://schemas.openxmlformats.org/officeDocument/2006/relationships/slideLayout" Target="../slideLayouts/slideLayout165.xml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6.xml"/><Relationship Id="rId13" Type="http://schemas.openxmlformats.org/officeDocument/2006/relationships/theme" Target="../theme/theme15.xml"/><Relationship Id="rId3" Type="http://schemas.openxmlformats.org/officeDocument/2006/relationships/slideLayout" Target="../slideLayouts/slideLayout171.xml"/><Relationship Id="rId7" Type="http://schemas.openxmlformats.org/officeDocument/2006/relationships/slideLayout" Target="../slideLayouts/slideLayout175.xml"/><Relationship Id="rId12" Type="http://schemas.openxmlformats.org/officeDocument/2006/relationships/slideLayout" Target="../slideLayouts/slideLayout180.xml"/><Relationship Id="rId2" Type="http://schemas.openxmlformats.org/officeDocument/2006/relationships/slideLayout" Target="../slideLayouts/slideLayout170.xml"/><Relationship Id="rId1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4.xml"/><Relationship Id="rId11" Type="http://schemas.openxmlformats.org/officeDocument/2006/relationships/slideLayout" Target="../slideLayouts/slideLayout179.xml"/><Relationship Id="rId5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8.xml"/><Relationship Id="rId4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7.xml"/></Relationships>
</file>

<file path=ppt/slideMasters/_rels/slideMaster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8.xml"/><Relationship Id="rId13" Type="http://schemas.openxmlformats.org/officeDocument/2006/relationships/theme" Target="../theme/theme16.xml"/><Relationship Id="rId3" Type="http://schemas.openxmlformats.org/officeDocument/2006/relationships/slideLayout" Target="../slideLayouts/slideLayout183.xml"/><Relationship Id="rId7" Type="http://schemas.openxmlformats.org/officeDocument/2006/relationships/slideLayout" Target="../slideLayouts/slideLayout187.xml"/><Relationship Id="rId12" Type="http://schemas.openxmlformats.org/officeDocument/2006/relationships/slideLayout" Target="../slideLayouts/slideLayout192.xml"/><Relationship Id="rId2" Type="http://schemas.openxmlformats.org/officeDocument/2006/relationships/slideLayout" Target="../slideLayouts/slideLayout182.xml"/><Relationship Id="rId1" Type="http://schemas.openxmlformats.org/officeDocument/2006/relationships/slideLayout" Target="../slideLayouts/slideLayout181.xml"/><Relationship Id="rId6" Type="http://schemas.openxmlformats.org/officeDocument/2006/relationships/slideLayout" Target="../slideLayouts/slideLayout186.xml"/><Relationship Id="rId11" Type="http://schemas.openxmlformats.org/officeDocument/2006/relationships/slideLayout" Target="../slideLayouts/slideLayout191.xml"/><Relationship Id="rId5" Type="http://schemas.openxmlformats.org/officeDocument/2006/relationships/slideLayout" Target="../slideLayouts/slideLayout185.xml"/><Relationship Id="rId10" Type="http://schemas.openxmlformats.org/officeDocument/2006/relationships/slideLayout" Target="../slideLayouts/slideLayout190.xml"/><Relationship Id="rId4" Type="http://schemas.openxmlformats.org/officeDocument/2006/relationships/slideLayout" Target="../slideLayouts/slideLayout184.xml"/><Relationship Id="rId9" Type="http://schemas.openxmlformats.org/officeDocument/2006/relationships/slideLayout" Target="../slideLayouts/slideLayout189.xml"/></Relationships>
</file>

<file path=ppt/slideMasters/_rels/slideMaster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0.xml"/><Relationship Id="rId13" Type="http://schemas.openxmlformats.org/officeDocument/2006/relationships/theme" Target="../theme/theme17.xml"/><Relationship Id="rId3" Type="http://schemas.openxmlformats.org/officeDocument/2006/relationships/slideLayout" Target="../slideLayouts/slideLayout195.xml"/><Relationship Id="rId7" Type="http://schemas.openxmlformats.org/officeDocument/2006/relationships/slideLayout" Target="../slideLayouts/slideLayout199.xml"/><Relationship Id="rId12" Type="http://schemas.openxmlformats.org/officeDocument/2006/relationships/slideLayout" Target="../slideLayouts/slideLayout204.xml"/><Relationship Id="rId2" Type="http://schemas.openxmlformats.org/officeDocument/2006/relationships/slideLayout" Target="../slideLayouts/slideLayout194.xml"/><Relationship Id="rId1" Type="http://schemas.openxmlformats.org/officeDocument/2006/relationships/slideLayout" Target="../slideLayouts/slideLayout193.xml"/><Relationship Id="rId6" Type="http://schemas.openxmlformats.org/officeDocument/2006/relationships/slideLayout" Target="../slideLayouts/slideLayout198.xml"/><Relationship Id="rId11" Type="http://schemas.openxmlformats.org/officeDocument/2006/relationships/slideLayout" Target="../slideLayouts/slideLayout203.xml"/><Relationship Id="rId5" Type="http://schemas.openxmlformats.org/officeDocument/2006/relationships/slideLayout" Target="../slideLayouts/slideLayout197.xml"/><Relationship Id="rId10" Type="http://schemas.openxmlformats.org/officeDocument/2006/relationships/slideLayout" Target="../slideLayouts/slideLayout202.xml"/><Relationship Id="rId4" Type="http://schemas.openxmlformats.org/officeDocument/2006/relationships/slideLayout" Target="../slideLayouts/slideLayout196.xml"/><Relationship Id="rId9" Type="http://schemas.openxmlformats.org/officeDocument/2006/relationships/slideLayout" Target="../slideLayouts/slideLayout201.xml"/></Relationships>
</file>

<file path=ppt/slideMasters/_rels/slideMaster1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2.xml"/><Relationship Id="rId13" Type="http://schemas.openxmlformats.org/officeDocument/2006/relationships/theme" Target="../theme/theme18.xml"/><Relationship Id="rId3" Type="http://schemas.openxmlformats.org/officeDocument/2006/relationships/slideLayout" Target="../slideLayouts/slideLayout207.xml"/><Relationship Id="rId7" Type="http://schemas.openxmlformats.org/officeDocument/2006/relationships/slideLayout" Target="../slideLayouts/slideLayout211.xml"/><Relationship Id="rId12" Type="http://schemas.openxmlformats.org/officeDocument/2006/relationships/slideLayout" Target="../slideLayouts/slideLayout216.xml"/><Relationship Id="rId2" Type="http://schemas.openxmlformats.org/officeDocument/2006/relationships/slideLayout" Target="../slideLayouts/slideLayout206.xml"/><Relationship Id="rId1" Type="http://schemas.openxmlformats.org/officeDocument/2006/relationships/slideLayout" Target="../slideLayouts/slideLayout205.xml"/><Relationship Id="rId6" Type="http://schemas.openxmlformats.org/officeDocument/2006/relationships/slideLayout" Target="../slideLayouts/slideLayout210.xml"/><Relationship Id="rId11" Type="http://schemas.openxmlformats.org/officeDocument/2006/relationships/slideLayout" Target="../slideLayouts/slideLayout215.xml"/><Relationship Id="rId5" Type="http://schemas.openxmlformats.org/officeDocument/2006/relationships/slideLayout" Target="../slideLayouts/slideLayout209.xml"/><Relationship Id="rId10" Type="http://schemas.openxmlformats.org/officeDocument/2006/relationships/slideLayout" Target="../slideLayouts/slideLayout214.xml"/><Relationship Id="rId4" Type="http://schemas.openxmlformats.org/officeDocument/2006/relationships/slideLayout" Target="../slideLayouts/slideLayout208.xml"/><Relationship Id="rId9" Type="http://schemas.openxmlformats.org/officeDocument/2006/relationships/slideLayout" Target="../slideLayouts/slideLayout213.xml"/></Relationships>
</file>

<file path=ppt/slideMasters/_rels/slideMaster1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4.xml"/><Relationship Id="rId13" Type="http://schemas.openxmlformats.org/officeDocument/2006/relationships/theme" Target="../theme/theme19.xml"/><Relationship Id="rId3" Type="http://schemas.openxmlformats.org/officeDocument/2006/relationships/slideLayout" Target="../slideLayouts/slideLayout219.xml"/><Relationship Id="rId7" Type="http://schemas.openxmlformats.org/officeDocument/2006/relationships/slideLayout" Target="../slideLayouts/slideLayout223.xml"/><Relationship Id="rId12" Type="http://schemas.openxmlformats.org/officeDocument/2006/relationships/slideLayout" Target="../slideLayouts/slideLayout228.xml"/><Relationship Id="rId2" Type="http://schemas.openxmlformats.org/officeDocument/2006/relationships/slideLayout" Target="../slideLayouts/slideLayout218.xml"/><Relationship Id="rId1" Type="http://schemas.openxmlformats.org/officeDocument/2006/relationships/slideLayout" Target="../slideLayouts/slideLayout217.xml"/><Relationship Id="rId6" Type="http://schemas.openxmlformats.org/officeDocument/2006/relationships/slideLayout" Target="../slideLayouts/slideLayout222.xml"/><Relationship Id="rId11" Type="http://schemas.openxmlformats.org/officeDocument/2006/relationships/slideLayout" Target="../slideLayouts/slideLayout227.xml"/><Relationship Id="rId5" Type="http://schemas.openxmlformats.org/officeDocument/2006/relationships/slideLayout" Target="../slideLayouts/slideLayout221.xml"/><Relationship Id="rId10" Type="http://schemas.openxmlformats.org/officeDocument/2006/relationships/slideLayout" Target="../slideLayouts/slideLayout226.xml"/><Relationship Id="rId4" Type="http://schemas.openxmlformats.org/officeDocument/2006/relationships/slideLayout" Target="../slideLayouts/slideLayout220.xml"/><Relationship Id="rId9" Type="http://schemas.openxmlformats.org/officeDocument/2006/relationships/slideLayout" Target="../slideLayouts/slideLayout225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theme" Target="../theme/theme2.xml"/></Relationships>
</file>

<file path=ppt/slideMasters/_rels/slideMaster2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6.xml"/><Relationship Id="rId3" Type="http://schemas.openxmlformats.org/officeDocument/2006/relationships/slideLayout" Target="../slideLayouts/slideLayout231.xml"/><Relationship Id="rId7" Type="http://schemas.openxmlformats.org/officeDocument/2006/relationships/slideLayout" Target="../slideLayouts/slideLayout235.xml"/><Relationship Id="rId12" Type="http://schemas.openxmlformats.org/officeDocument/2006/relationships/theme" Target="../theme/theme20.xml"/><Relationship Id="rId2" Type="http://schemas.openxmlformats.org/officeDocument/2006/relationships/slideLayout" Target="../slideLayouts/slideLayout230.xml"/><Relationship Id="rId1" Type="http://schemas.openxmlformats.org/officeDocument/2006/relationships/slideLayout" Target="../slideLayouts/slideLayout229.xml"/><Relationship Id="rId6" Type="http://schemas.openxmlformats.org/officeDocument/2006/relationships/slideLayout" Target="../slideLayouts/slideLayout234.xml"/><Relationship Id="rId11" Type="http://schemas.openxmlformats.org/officeDocument/2006/relationships/slideLayout" Target="../slideLayouts/slideLayout239.xml"/><Relationship Id="rId5" Type="http://schemas.openxmlformats.org/officeDocument/2006/relationships/slideLayout" Target="../slideLayouts/slideLayout233.xml"/><Relationship Id="rId10" Type="http://schemas.openxmlformats.org/officeDocument/2006/relationships/slideLayout" Target="../slideLayouts/slideLayout238.xml"/><Relationship Id="rId4" Type="http://schemas.openxmlformats.org/officeDocument/2006/relationships/slideLayout" Target="../slideLayouts/slideLayout232.xml"/><Relationship Id="rId9" Type="http://schemas.openxmlformats.org/officeDocument/2006/relationships/slideLayout" Target="../slideLayouts/slideLayout237.xml"/></Relationships>
</file>

<file path=ppt/slideMasters/_rels/slideMaster2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7.xml"/><Relationship Id="rId3" Type="http://schemas.openxmlformats.org/officeDocument/2006/relationships/slideLayout" Target="../slideLayouts/slideLayout242.xml"/><Relationship Id="rId7" Type="http://schemas.openxmlformats.org/officeDocument/2006/relationships/slideLayout" Target="../slideLayouts/slideLayout246.xml"/><Relationship Id="rId12" Type="http://schemas.openxmlformats.org/officeDocument/2006/relationships/theme" Target="../theme/theme21.xml"/><Relationship Id="rId2" Type="http://schemas.openxmlformats.org/officeDocument/2006/relationships/slideLayout" Target="../slideLayouts/slideLayout241.xml"/><Relationship Id="rId1" Type="http://schemas.openxmlformats.org/officeDocument/2006/relationships/slideLayout" Target="../slideLayouts/slideLayout240.xml"/><Relationship Id="rId6" Type="http://schemas.openxmlformats.org/officeDocument/2006/relationships/slideLayout" Target="../slideLayouts/slideLayout245.xml"/><Relationship Id="rId11" Type="http://schemas.openxmlformats.org/officeDocument/2006/relationships/slideLayout" Target="../slideLayouts/slideLayout250.xml"/><Relationship Id="rId5" Type="http://schemas.openxmlformats.org/officeDocument/2006/relationships/slideLayout" Target="../slideLayouts/slideLayout244.xml"/><Relationship Id="rId10" Type="http://schemas.openxmlformats.org/officeDocument/2006/relationships/slideLayout" Target="../slideLayouts/slideLayout249.xml"/><Relationship Id="rId4" Type="http://schemas.openxmlformats.org/officeDocument/2006/relationships/slideLayout" Target="../slideLayouts/slideLayout243.xml"/><Relationship Id="rId9" Type="http://schemas.openxmlformats.org/officeDocument/2006/relationships/slideLayout" Target="../slideLayouts/slideLayout248.xml"/></Relationships>
</file>

<file path=ppt/slideMasters/_rels/slideMaster2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8.xml"/><Relationship Id="rId3" Type="http://schemas.openxmlformats.org/officeDocument/2006/relationships/slideLayout" Target="../slideLayouts/slideLayout253.xml"/><Relationship Id="rId7" Type="http://schemas.openxmlformats.org/officeDocument/2006/relationships/slideLayout" Target="../slideLayouts/slideLayout257.xml"/><Relationship Id="rId12" Type="http://schemas.openxmlformats.org/officeDocument/2006/relationships/theme" Target="../theme/theme22.xml"/><Relationship Id="rId2" Type="http://schemas.openxmlformats.org/officeDocument/2006/relationships/slideLayout" Target="../slideLayouts/slideLayout252.xml"/><Relationship Id="rId1" Type="http://schemas.openxmlformats.org/officeDocument/2006/relationships/slideLayout" Target="../slideLayouts/slideLayout251.xml"/><Relationship Id="rId6" Type="http://schemas.openxmlformats.org/officeDocument/2006/relationships/slideLayout" Target="../slideLayouts/slideLayout256.xml"/><Relationship Id="rId11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55.xml"/><Relationship Id="rId10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54.xml"/><Relationship Id="rId9" Type="http://schemas.openxmlformats.org/officeDocument/2006/relationships/slideLayout" Target="../slideLayouts/slideLayout25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8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1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51.xml"/><Relationship Id="rId3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50.xml"/><Relationship Id="rId2" Type="http://schemas.openxmlformats.org/officeDocument/2006/relationships/slideLayout" Target="../slideLayouts/slideLayout40.xml"/><Relationship Id="rId1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9.xml"/><Relationship Id="rId5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8.xml"/><Relationship Id="rId4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7.xml"/><Relationship Id="rId1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4.xml"/><Relationship Id="rId3" Type="http://schemas.openxmlformats.org/officeDocument/2006/relationships/slideLayout" Target="../slideLayouts/slideLayout54.xml"/><Relationship Id="rId7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63.xml"/><Relationship Id="rId2" Type="http://schemas.openxmlformats.org/officeDocument/2006/relationships/slideLayout" Target="../slideLayouts/slideLayout53.xml"/><Relationship Id="rId1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62.xml"/><Relationship Id="rId5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61.xml"/><Relationship Id="rId4" Type="http://schemas.openxmlformats.org/officeDocument/2006/relationships/slideLayout" Target="../slideLayouts/slideLayout55.xml"/><Relationship Id="rId9" Type="http://schemas.openxmlformats.org/officeDocument/2006/relationships/slideLayout" Target="../slideLayouts/slideLayout60.xml"/><Relationship Id="rId14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2.xml"/><Relationship Id="rId13" Type="http://schemas.openxmlformats.org/officeDocument/2006/relationships/slideLayout" Target="../slideLayouts/slideLayout77.xml"/><Relationship Id="rId3" Type="http://schemas.openxmlformats.org/officeDocument/2006/relationships/slideLayout" Target="../slideLayouts/slideLayout67.xml"/><Relationship Id="rId7" Type="http://schemas.openxmlformats.org/officeDocument/2006/relationships/slideLayout" Target="../slideLayouts/slideLayout71.xml"/><Relationship Id="rId12" Type="http://schemas.openxmlformats.org/officeDocument/2006/relationships/slideLayout" Target="../slideLayouts/slideLayout76.xml"/><Relationship Id="rId2" Type="http://schemas.openxmlformats.org/officeDocument/2006/relationships/slideLayout" Target="../slideLayouts/slideLayout66.xml"/><Relationship Id="rId1" Type="http://schemas.openxmlformats.org/officeDocument/2006/relationships/slideLayout" Target="../slideLayouts/slideLayout65.xml"/><Relationship Id="rId6" Type="http://schemas.openxmlformats.org/officeDocument/2006/relationships/slideLayout" Target="../slideLayouts/slideLayout70.xml"/><Relationship Id="rId11" Type="http://schemas.openxmlformats.org/officeDocument/2006/relationships/slideLayout" Target="../slideLayouts/slideLayout75.xml"/><Relationship Id="rId5" Type="http://schemas.openxmlformats.org/officeDocument/2006/relationships/slideLayout" Target="../slideLayouts/slideLayout69.xml"/><Relationship Id="rId10" Type="http://schemas.openxmlformats.org/officeDocument/2006/relationships/slideLayout" Target="../slideLayouts/slideLayout74.xml"/><Relationship Id="rId4" Type="http://schemas.openxmlformats.org/officeDocument/2006/relationships/slideLayout" Target="../slideLayouts/slideLayout68.xml"/><Relationship Id="rId9" Type="http://schemas.openxmlformats.org/officeDocument/2006/relationships/slideLayout" Target="../slideLayouts/slideLayout73.xml"/><Relationship Id="rId14" Type="http://schemas.openxmlformats.org/officeDocument/2006/relationships/theme" Target="../theme/theme6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5.xml"/><Relationship Id="rId13" Type="http://schemas.openxmlformats.org/officeDocument/2006/relationships/theme" Target="../theme/theme7.xml"/><Relationship Id="rId3" Type="http://schemas.openxmlformats.org/officeDocument/2006/relationships/slideLayout" Target="../slideLayouts/slideLayout80.xml"/><Relationship Id="rId7" Type="http://schemas.openxmlformats.org/officeDocument/2006/relationships/slideLayout" Target="../slideLayouts/slideLayout84.xml"/><Relationship Id="rId12" Type="http://schemas.openxmlformats.org/officeDocument/2006/relationships/slideLayout" Target="../slideLayouts/slideLayout89.xml"/><Relationship Id="rId2" Type="http://schemas.openxmlformats.org/officeDocument/2006/relationships/slideLayout" Target="../slideLayouts/slideLayout79.xml"/><Relationship Id="rId1" Type="http://schemas.openxmlformats.org/officeDocument/2006/relationships/slideLayout" Target="../slideLayouts/slideLayout78.xml"/><Relationship Id="rId6" Type="http://schemas.openxmlformats.org/officeDocument/2006/relationships/slideLayout" Target="../slideLayouts/slideLayout83.xml"/><Relationship Id="rId11" Type="http://schemas.openxmlformats.org/officeDocument/2006/relationships/slideLayout" Target="../slideLayouts/slideLayout88.xml"/><Relationship Id="rId5" Type="http://schemas.openxmlformats.org/officeDocument/2006/relationships/slideLayout" Target="../slideLayouts/slideLayout82.xml"/><Relationship Id="rId10" Type="http://schemas.openxmlformats.org/officeDocument/2006/relationships/slideLayout" Target="../slideLayouts/slideLayout87.xml"/><Relationship Id="rId4" Type="http://schemas.openxmlformats.org/officeDocument/2006/relationships/slideLayout" Target="../slideLayouts/slideLayout81.xml"/><Relationship Id="rId9" Type="http://schemas.openxmlformats.org/officeDocument/2006/relationships/slideLayout" Target="../slideLayouts/slideLayout86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7.xml"/><Relationship Id="rId13" Type="http://schemas.openxmlformats.org/officeDocument/2006/relationships/theme" Target="../theme/theme8.xml"/><Relationship Id="rId3" Type="http://schemas.openxmlformats.org/officeDocument/2006/relationships/slideLayout" Target="../slideLayouts/slideLayout92.xml"/><Relationship Id="rId7" Type="http://schemas.openxmlformats.org/officeDocument/2006/relationships/slideLayout" Target="../slideLayouts/slideLayout96.xml"/><Relationship Id="rId12" Type="http://schemas.openxmlformats.org/officeDocument/2006/relationships/slideLayout" Target="../slideLayouts/slideLayout101.xml"/><Relationship Id="rId2" Type="http://schemas.openxmlformats.org/officeDocument/2006/relationships/slideLayout" Target="../slideLayouts/slideLayout91.xml"/><Relationship Id="rId1" Type="http://schemas.openxmlformats.org/officeDocument/2006/relationships/slideLayout" Target="../slideLayouts/slideLayout90.xml"/><Relationship Id="rId6" Type="http://schemas.openxmlformats.org/officeDocument/2006/relationships/slideLayout" Target="../slideLayouts/slideLayout95.xml"/><Relationship Id="rId11" Type="http://schemas.openxmlformats.org/officeDocument/2006/relationships/slideLayout" Target="../slideLayouts/slideLayout100.xml"/><Relationship Id="rId5" Type="http://schemas.openxmlformats.org/officeDocument/2006/relationships/slideLayout" Target="../slideLayouts/slideLayout94.xml"/><Relationship Id="rId10" Type="http://schemas.openxmlformats.org/officeDocument/2006/relationships/slideLayout" Target="../slideLayouts/slideLayout99.xml"/><Relationship Id="rId4" Type="http://schemas.openxmlformats.org/officeDocument/2006/relationships/slideLayout" Target="../slideLayouts/slideLayout93.xml"/><Relationship Id="rId9" Type="http://schemas.openxmlformats.org/officeDocument/2006/relationships/slideLayout" Target="../slideLayouts/slideLayout98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9.xml"/><Relationship Id="rId3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108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103.xml"/><Relationship Id="rId1" Type="http://schemas.openxmlformats.org/officeDocument/2006/relationships/slideLayout" Target="../slideLayouts/slideLayout102.xml"/><Relationship Id="rId6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2.xml"/><Relationship Id="rId5" Type="http://schemas.openxmlformats.org/officeDocument/2006/relationships/slideLayout" Target="../slideLayouts/slideLayout106.xml"/><Relationship Id="rId10" Type="http://schemas.openxmlformats.org/officeDocument/2006/relationships/slideLayout" Target="../slideLayouts/slideLayout111.xml"/><Relationship Id="rId4" Type="http://schemas.openxmlformats.org/officeDocument/2006/relationships/slideLayout" Target="../slideLayouts/slideLayout105.xml"/><Relationship Id="rId9" Type="http://schemas.openxmlformats.org/officeDocument/2006/relationships/slideLayout" Target="../slideLayouts/slideLayout1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257532-C4ED-46DE-85D6-5304AA5FAF41}" type="datetimeFigureOut">
              <a:rPr lang="en-US" smtClean="0"/>
              <a:t>4/20/2016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960E39-9849-4E92-A59E-83AB0EC79E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3653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8BA917A-20B8-466E-98B0-4BB4240F2A10}" type="slidenum">
              <a:rPr lang="en-US" alt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32825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0" r:id="rId1"/>
    <p:sldLayoutId id="2147483771" r:id="rId2"/>
    <p:sldLayoutId id="2147483772" r:id="rId3"/>
    <p:sldLayoutId id="2147483773" r:id="rId4"/>
    <p:sldLayoutId id="2147483774" r:id="rId5"/>
    <p:sldLayoutId id="2147483775" r:id="rId6"/>
    <p:sldLayoutId id="2147483776" r:id="rId7"/>
    <p:sldLayoutId id="2147483777" r:id="rId8"/>
    <p:sldLayoutId id="2147483778" r:id="rId9"/>
    <p:sldLayoutId id="2147483779" r:id="rId10"/>
    <p:sldLayoutId id="2147483780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8BA917A-20B8-466E-98B0-4BB4240F2A10}" type="slidenum">
              <a:rPr lang="en-US" alt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53129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2" r:id="rId1"/>
    <p:sldLayoutId id="2147483783" r:id="rId2"/>
    <p:sldLayoutId id="2147483784" r:id="rId3"/>
    <p:sldLayoutId id="2147483785" r:id="rId4"/>
    <p:sldLayoutId id="2147483786" r:id="rId5"/>
    <p:sldLayoutId id="2147483787" r:id="rId6"/>
    <p:sldLayoutId id="2147483788" r:id="rId7"/>
    <p:sldLayoutId id="2147483789" r:id="rId8"/>
    <p:sldLayoutId id="2147483790" r:id="rId9"/>
    <p:sldLayoutId id="2147483791" r:id="rId10"/>
    <p:sldLayoutId id="2147483792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8BA917A-20B8-466E-98B0-4BB4240F2A10}" type="slidenum">
              <a:rPr lang="en-US" alt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28646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4" r:id="rId1"/>
    <p:sldLayoutId id="2147483795" r:id="rId2"/>
    <p:sldLayoutId id="2147483796" r:id="rId3"/>
    <p:sldLayoutId id="2147483797" r:id="rId4"/>
    <p:sldLayoutId id="2147483798" r:id="rId5"/>
    <p:sldLayoutId id="2147483799" r:id="rId6"/>
    <p:sldLayoutId id="2147483800" r:id="rId7"/>
    <p:sldLayoutId id="2147483801" r:id="rId8"/>
    <p:sldLayoutId id="2147483802" r:id="rId9"/>
    <p:sldLayoutId id="2147483803" r:id="rId10"/>
    <p:sldLayoutId id="2147483804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8BA917A-20B8-466E-98B0-4BB4240F2A10}" type="slidenum">
              <a:rPr lang="en-US" alt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89092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6" r:id="rId1"/>
    <p:sldLayoutId id="2147483807" r:id="rId2"/>
    <p:sldLayoutId id="2147483808" r:id="rId3"/>
    <p:sldLayoutId id="2147483809" r:id="rId4"/>
    <p:sldLayoutId id="2147483810" r:id="rId5"/>
    <p:sldLayoutId id="2147483811" r:id="rId6"/>
    <p:sldLayoutId id="2147483812" r:id="rId7"/>
    <p:sldLayoutId id="2147483813" r:id="rId8"/>
    <p:sldLayoutId id="2147483814" r:id="rId9"/>
    <p:sldLayoutId id="2147483815" r:id="rId10"/>
    <p:sldLayoutId id="2147483816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76200"/>
            <a:ext cx="77724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2291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914400"/>
            <a:ext cx="777240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355332" name="Rectangle 1028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Times New Roman" pitchFamily="18" charset="0"/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55333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Times New Roman" pitchFamily="18" charset="0"/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55334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Times New Roman" pitchFamily="18" charset="0"/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E82B1707-AA00-4D6D-BB5C-7E65ED67F775}" type="slidenum">
              <a:rPr lang="en-US">
                <a:solidFill>
                  <a:srgbClr val="000000"/>
                </a:solidFill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355335" name="Line 1031"/>
          <p:cNvSpPr>
            <a:spLocks noChangeShapeType="1"/>
          </p:cNvSpPr>
          <p:nvPr/>
        </p:nvSpPr>
        <p:spPr bwMode="auto">
          <a:xfrm>
            <a:off x="685800" y="838200"/>
            <a:ext cx="7772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97466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8" r:id="rId1"/>
    <p:sldLayoutId id="2147483819" r:id="rId2"/>
    <p:sldLayoutId id="2147483820" r:id="rId3"/>
    <p:sldLayoutId id="2147483821" r:id="rId4"/>
    <p:sldLayoutId id="2147483822" r:id="rId5"/>
    <p:sldLayoutId id="2147483823" r:id="rId6"/>
    <p:sldLayoutId id="2147483824" r:id="rId7"/>
    <p:sldLayoutId id="2147483825" r:id="rId8"/>
    <p:sldLayoutId id="2147483826" r:id="rId9"/>
    <p:sldLayoutId id="2147483827" r:id="rId10"/>
    <p:sldLayoutId id="2147483828" r:id="rId11"/>
    <p:sldLayoutId id="2147483829" r:id="rId1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76200"/>
            <a:ext cx="77724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2291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914400"/>
            <a:ext cx="777240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355332" name="Rectangle 1028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Times New Roman" pitchFamily="18" charset="0"/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55333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Times New Roman" pitchFamily="18" charset="0"/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55334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Times New Roman" pitchFamily="18" charset="0"/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E82B1707-AA00-4D6D-BB5C-7E65ED67F775}" type="slidenum">
              <a:rPr lang="en-US">
                <a:solidFill>
                  <a:srgbClr val="000000"/>
                </a:solidFill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355335" name="Line 1031"/>
          <p:cNvSpPr>
            <a:spLocks noChangeShapeType="1"/>
          </p:cNvSpPr>
          <p:nvPr/>
        </p:nvSpPr>
        <p:spPr bwMode="auto">
          <a:xfrm>
            <a:off x="685800" y="838200"/>
            <a:ext cx="7772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5069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1" r:id="rId1"/>
    <p:sldLayoutId id="2147483832" r:id="rId2"/>
    <p:sldLayoutId id="2147483833" r:id="rId3"/>
    <p:sldLayoutId id="2147483834" r:id="rId4"/>
    <p:sldLayoutId id="2147483835" r:id="rId5"/>
    <p:sldLayoutId id="2147483836" r:id="rId6"/>
    <p:sldLayoutId id="2147483837" r:id="rId7"/>
    <p:sldLayoutId id="2147483838" r:id="rId8"/>
    <p:sldLayoutId id="2147483839" r:id="rId9"/>
    <p:sldLayoutId id="2147483840" r:id="rId10"/>
    <p:sldLayoutId id="2147483841" r:id="rId11"/>
    <p:sldLayoutId id="2147483842" r:id="rId1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76200"/>
            <a:ext cx="77724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2291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914400"/>
            <a:ext cx="777240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355332" name="Rectangle 1028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Times New Roman" pitchFamily="18" charset="0"/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55333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Times New Roman" pitchFamily="18" charset="0"/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55334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Times New Roman" pitchFamily="18" charset="0"/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E82B1707-AA00-4D6D-BB5C-7E65ED67F775}" type="slidenum">
              <a:rPr lang="en-US">
                <a:solidFill>
                  <a:srgbClr val="000000"/>
                </a:solidFill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355335" name="Line 1031"/>
          <p:cNvSpPr>
            <a:spLocks noChangeShapeType="1"/>
          </p:cNvSpPr>
          <p:nvPr/>
        </p:nvSpPr>
        <p:spPr bwMode="auto">
          <a:xfrm>
            <a:off x="685800" y="838200"/>
            <a:ext cx="7772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9130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4" r:id="rId1"/>
    <p:sldLayoutId id="2147483845" r:id="rId2"/>
    <p:sldLayoutId id="2147483846" r:id="rId3"/>
    <p:sldLayoutId id="2147483847" r:id="rId4"/>
    <p:sldLayoutId id="2147483848" r:id="rId5"/>
    <p:sldLayoutId id="2147483849" r:id="rId6"/>
    <p:sldLayoutId id="2147483850" r:id="rId7"/>
    <p:sldLayoutId id="2147483851" r:id="rId8"/>
    <p:sldLayoutId id="2147483852" r:id="rId9"/>
    <p:sldLayoutId id="2147483853" r:id="rId10"/>
    <p:sldLayoutId id="2147483854" r:id="rId11"/>
    <p:sldLayoutId id="2147483855" r:id="rId1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76200"/>
            <a:ext cx="77724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2291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914400"/>
            <a:ext cx="777240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355332" name="Rectangle 1028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Times New Roman" pitchFamily="18" charset="0"/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55333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Times New Roman" pitchFamily="18" charset="0"/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55334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Times New Roman" pitchFamily="18" charset="0"/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E82B1707-AA00-4D6D-BB5C-7E65ED67F775}" type="slidenum">
              <a:rPr lang="en-US">
                <a:solidFill>
                  <a:srgbClr val="000000"/>
                </a:solidFill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355335" name="Line 1031"/>
          <p:cNvSpPr>
            <a:spLocks noChangeShapeType="1"/>
          </p:cNvSpPr>
          <p:nvPr/>
        </p:nvSpPr>
        <p:spPr bwMode="auto">
          <a:xfrm>
            <a:off x="685800" y="838200"/>
            <a:ext cx="7772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97512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7" r:id="rId1"/>
    <p:sldLayoutId id="2147483858" r:id="rId2"/>
    <p:sldLayoutId id="2147483859" r:id="rId3"/>
    <p:sldLayoutId id="2147483860" r:id="rId4"/>
    <p:sldLayoutId id="2147483861" r:id="rId5"/>
    <p:sldLayoutId id="2147483862" r:id="rId6"/>
    <p:sldLayoutId id="2147483863" r:id="rId7"/>
    <p:sldLayoutId id="2147483864" r:id="rId8"/>
    <p:sldLayoutId id="2147483865" r:id="rId9"/>
    <p:sldLayoutId id="2147483866" r:id="rId10"/>
    <p:sldLayoutId id="2147483867" r:id="rId11"/>
    <p:sldLayoutId id="2147483868" r:id="rId1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76200"/>
            <a:ext cx="77724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2291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914400"/>
            <a:ext cx="777240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355332" name="Rectangle 1028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Times New Roman" pitchFamily="18" charset="0"/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55333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Times New Roman" pitchFamily="18" charset="0"/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55334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Times New Roman" pitchFamily="18" charset="0"/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E82B1707-AA00-4D6D-BB5C-7E65ED67F775}" type="slidenum">
              <a:rPr lang="en-US">
                <a:solidFill>
                  <a:srgbClr val="000000"/>
                </a:solidFill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355335" name="Line 1031"/>
          <p:cNvSpPr>
            <a:spLocks noChangeShapeType="1"/>
          </p:cNvSpPr>
          <p:nvPr/>
        </p:nvSpPr>
        <p:spPr bwMode="auto">
          <a:xfrm>
            <a:off x="685800" y="838200"/>
            <a:ext cx="7772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20110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0" r:id="rId1"/>
    <p:sldLayoutId id="2147483871" r:id="rId2"/>
    <p:sldLayoutId id="2147483872" r:id="rId3"/>
    <p:sldLayoutId id="2147483873" r:id="rId4"/>
    <p:sldLayoutId id="2147483874" r:id="rId5"/>
    <p:sldLayoutId id="2147483875" r:id="rId6"/>
    <p:sldLayoutId id="2147483876" r:id="rId7"/>
    <p:sldLayoutId id="2147483877" r:id="rId8"/>
    <p:sldLayoutId id="2147483878" r:id="rId9"/>
    <p:sldLayoutId id="2147483879" r:id="rId10"/>
    <p:sldLayoutId id="2147483880" r:id="rId11"/>
    <p:sldLayoutId id="2147483881" r:id="rId1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76200"/>
            <a:ext cx="77724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2291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914400"/>
            <a:ext cx="777240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355332" name="Rectangle 1028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Times New Roman" pitchFamily="18" charset="0"/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55333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Times New Roman" pitchFamily="18" charset="0"/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55334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Times New Roman" pitchFamily="18" charset="0"/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E82B1707-AA00-4D6D-BB5C-7E65ED67F775}" type="slidenum">
              <a:rPr lang="en-US">
                <a:solidFill>
                  <a:srgbClr val="000000"/>
                </a:solidFill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355335" name="Line 1031"/>
          <p:cNvSpPr>
            <a:spLocks noChangeShapeType="1"/>
          </p:cNvSpPr>
          <p:nvPr/>
        </p:nvSpPr>
        <p:spPr bwMode="auto">
          <a:xfrm>
            <a:off x="685800" y="838200"/>
            <a:ext cx="7772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22140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3" r:id="rId1"/>
    <p:sldLayoutId id="2147483884" r:id="rId2"/>
    <p:sldLayoutId id="2147483885" r:id="rId3"/>
    <p:sldLayoutId id="2147483886" r:id="rId4"/>
    <p:sldLayoutId id="2147483887" r:id="rId5"/>
    <p:sldLayoutId id="2147483888" r:id="rId6"/>
    <p:sldLayoutId id="2147483889" r:id="rId7"/>
    <p:sldLayoutId id="2147483890" r:id="rId8"/>
    <p:sldLayoutId id="2147483891" r:id="rId9"/>
    <p:sldLayoutId id="2147483892" r:id="rId10"/>
    <p:sldLayoutId id="2147483893" r:id="rId11"/>
    <p:sldLayoutId id="2147483894" r:id="rId1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152400"/>
            <a:ext cx="82296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18" tIns="45709" rIns="91418" bIns="45709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143000"/>
            <a:ext cx="8229600" cy="556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18" tIns="45709" rIns="91418" bIns="4570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 this is a test this is a test this is a test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1028" name="Line 6"/>
          <p:cNvSpPr>
            <a:spLocks noChangeShapeType="1"/>
          </p:cNvSpPr>
          <p:nvPr/>
        </p:nvSpPr>
        <p:spPr bwMode="auto">
          <a:xfrm>
            <a:off x="457200" y="990600"/>
            <a:ext cx="8229600" cy="0"/>
          </a:xfrm>
          <a:prstGeom prst="line">
            <a:avLst/>
          </a:prstGeom>
          <a:noFill/>
          <a:ln w="2222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CC"/>
              </a:solidFill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36413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</p:sldLayoutIdLst>
  <p:transition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+mj-lt"/>
          <a:ea typeface="ＭＳ Ｐゴシック" charset="0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" pitchFamily="34" charset="0"/>
          <a:ea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" pitchFamily="34" charset="0"/>
          <a:ea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" pitchFamily="34" charset="0"/>
          <a:ea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" pitchFamily="34" charset="0"/>
          <a:ea typeface="ＭＳ Ｐゴシック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" pitchFamily="34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" pitchFamily="34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" pitchFamily="34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rgbClr val="0000CC"/>
          </a:solidFill>
          <a:latin typeface="+mn-lt"/>
          <a:ea typeface="ＭＳ Ｐゴシック" charset="0"/>
          <a:cs typeface="+mn-cs"/>
        </a:defRPr>
      </a:lvl1pPr>
      <a:lvl2pPr marL="742950" indent="-285750" algn="l" rtl="0" eaLnBrk="0" fontAlgn="base" hangingPunct="0">
        <a:spcBef>
          <a:spcPct val="25000"/>
        </a:spcBef>
        <a:spcAft>
          <a:spcPct val="0"/>
        </a:spcAft>
        <a:buClr>
          <a:schemeClr val="tx2"/>
        </a:buClr>
        <a:buChar char="•"/>
        <a:defRPr sz="2200">
          <a:solidFill>
            <a:schemeClr val="tx1"/>
          </a:solidFill>
          <a:latin typeface="+mn-lt"/>
          <a:ea typeface="ＭＳ Ｐゴシック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&gt;"/>
        <a:defRPr sz="2000">
          <a:solidFill>
            <a:schemeClr val="tx1"/>
          </a:solidFill>
          <a:latin typeface="+mn-lt"/>
          <a:ea typeface="ＭＳ Ｐゴシック" charset="0"/>
        </a:defRPr>
      </a:lvl3pPr>
      <a:lvl4pPr marL="1598613" indent="-227013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0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8BA917A-20B8-466E-98B0-4BB4240F2A10}" type="slidenum">
              <a:rPr lang="en-US" alt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78624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6" r:id="rId1"/>
    <p:sldLayoutId id="2147483897" r:id="rId2"/>
    <p:sldLayoutId id="2147483898" r:id="rId3"/>
    <p:sldLayoutId id="2147483899" r:id="rId4"/>
    <p:sldLayoutId id="2147483900" r:id="rId5"/>
    <p:sldLayoutId id="2147483901" r:id="rId6"/>
    <p:sldLayoutId id="2147483902" r:id="rId7"/>
    <p:sldLayoutId id="2147483903" r:id="rId8"/>
    <p:sldLayoutId id="2147483904" r:id="rId9"/>
    <p:sldLayoutId id="2147483905" r:id="rId10"/>
    <p:sldLayoutId id="2147483906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8BA917A-20B8-466E-98B0-4BB4240F2A10}" type="slidenum">
              <a:rPr lang="en-US" alt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01426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8" r:id="rId1"/>
    <p:sldLayoutId id="2147483909" r:id="rId2"/>
    <p:sldLayoutId id="2147483910" r:id="rId3"/>
    <p:sldLayoutId id="2147483911" r:id="rId4"/>
    <p:sldLayoutId id="2147483912" r:id="rId5"/>
    <p:sldLayoutId id="2147483913" r:id="rId6"/>
    <p:sldLayoutId id="2147483914" r:id="rId7"/>
    <p:sldLayoutId id="2147483915" r:id="rId8"/>
    <p:sldLayoutId id="2147483916" r:id="rId9"/>
    <p:sldLayoutId id="2147483917" r:id="rId10"/>
    <p:sldLayoutId id="2147483918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8BA917A-20B8-466E-98B0-4BB4240F2A10}" type="slidenum">
              <a:rPr lang="en-US" alt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13203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0" r:id="rId1"/>
    <p:sldLayoutId id="2147483921" r:id="rId2"/>
    <p:sldLayoutId id="2147483922" r:id="rId3"/>
    <p:sldLayoutId id="2147483923" r:id="rId4"/>
    <p:sldLayoutId id="2147483924" r:id="rId5"/>
    <p:sldLayoutId id="2147483925" r:id="rId6"/>
    <p:sldLayoutId id="2147483926" r:id="rId7"/>
    <p:sldLayoutId id="2147483927" r:id="rId8"/>
    <p:sldLayoutId id="2147483928" r:id="rId9"/>
    <p:sldLayoutId id="2147483929" r:id="rId10"/>
    <p:sldLayoutId id="2147483930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76200"/>
            <a:ext cx="77724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914400"/>
            <a:ext cx="777240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922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Times New Roman" pitchFamily="18" charset="0"/>
                <a:cs typeface="Arial" charset="0"/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22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Times New Roman" pitchFamily="18" charset="0"/>
                <a:cs typeface="Arial" charset="0"/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22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Times New Roman" pitchFamily="18" charset="0"/>
                <a:cs typeface="Arial" charset="0"/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FD8A55CD-9EF6-43E1-9EDE-3BE282217837}" type="slidenum">
              <a:rPr lang="en-US">
                <a:solidFill>
                  <a:srgbClr val="000000"/>
                </a:solidFill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9223" name="Line 7"/>
          <p:cNvSpPr>
            <a:spLocks noChangeShapeType="1"/>
          </p:cNvSpPr>
          <p:nvPr/>
        </p:nvSpPr>
        <p:spPr bwMode="auto">
          <a:xfrm>
            <a:off x="685800" y="838200"/>
            <a:ext cx="7772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solidFill>
                <a:srgbClr val="000000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79634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88" r:id="rId13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76200"/>
            <a:ext cx="77724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914400"/>
            <a:ext cx="777240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922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Times New Roman" pitchFamily="18" charset="0"/>
                <a:cs typeface="Arial" charset="0"/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22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Times New Roman" pitchFamily="18" charset="0"/>
                <a:cs typeface="Arial" charset="0"/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22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Times New Roman" pitchFamily="18" charset="0"/>
                <a:cs typeface="Arial" charset="0"/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FD8A55CD-9EF6-43E1-9EDE-3BE282217837}" type="slidenum">
              <a:rPr lang="en-US">
                <a:solidFill>
                  <a:srgbClr val="000000"/>
                </a:solidFill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9223" name="Line 7"/>
          <p:cNvSpPr>
            <a:spLocks noChangeShapeType="1"/>
          </p:cNvSpPr>
          <p:nvPr/>
        </p:nvSpPr>
        <p:spPr bwMode="auto">
          <a:xfrm>
            <a:off x="685800" y="838200"/>
            <a:ext cx="7772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solidFill>
                <a:srgbClr val="000000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15310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  <p:sldLayoutId id="2147483701" r:id="rId12"/>
    <p:sldLayoutId id="2147483702" r:id="rId13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76200"/>
            <a:ext cx="77724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914400"/>
            <a:ext cx="777240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922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Times New Roman" pitchFamily="18" charset="0"/>
                <a:cs typeface="Arial" charset="0"/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22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Times New Roman" pitchFamily="18" charset="0"/>
                <a:cs typeface="Arial" charset="0"/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22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Times New Roman" pitchFamily="18" charset="0"/>
                <a:cs typeface="Arial" charset="0"/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FD8A55CD-9EF6-43E1-9EDE-3BE282217837}" type="slidenum">
              <a:rPr lang="en-US">
                <a:solidFill>
                  <a:srgbClr val="000000"/>
                </a:solidFill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9223" name="Line 7"/>
          <p:cNvSpPr>
            <a:spLocks noChangeShapeType="1"/>
          </p:cNvSpPr>
          <p:nvPr/>
        </p:nvSpPr>
        <p:spPr bwMode="auto">
          <a:xfrm>
            <a:off x="685800" y="838200"/>
            <a:ext cx="7772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solidFill>
                <a:srgbClr val="000000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71222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05" r:id="rId2"/>
    <p:sldLayoutId id="2147483706" r:id="rId3"/>
    <p:sldLayoutId id="2147483707" r:id="rId4"/>
    <p:sldLayoutId id="2147483708" r:id="rId5"/>
    <p:sldLayoutId id="2147483709" r:id="rId6"/>
    <p:sldLayoutId id="2147483710" r:id="rId7"/>
    <p:sldLayoutId id="2147483711" r:id="rId8"/>
    <p:sldLayoutId id="2147483712" r:id="rId9"/>
    <p:sldLayoutId id="2147483713" r:id="rId10"/>
    <p:sldLayoutId id="2147483714" r:id="rId11"/>
    <p:sldLayoutId id="2147483715" r:id="rId12"/>
    <p:sldLayoutId id="2147483716" r:id="rId13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152400"/>
            <a:ext cx="82296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18" tIns="45709" rIns="91418" bIns="45709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143000"/>
            <a:ext cx="8229600" cy="556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18" tIns="45709" rIns="91418" bIns="4570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 this is a test this is a test this is a test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1028" name="Line 6"/>
          <p:cNvSpPr>
            <a:spLocks noChangeShapeType="1"/>
          </p:cNvSpPr>
          <p:nvPr/>
        </p:nvSpPr>
        <p:spPr bwMode="auto">
          <a:xfrm>
            <a:off x="457200" y="990600"/>
            <a:ext cx="8229600" cy="0"/>
          </a:xfrm>
          <a:prstGeom prst="line">
            <a:avLst/>
          </a:prstGeom>
          <a:noFill/>
          <a:ln w="2222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CC"/>
              </a:solidFill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85052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  <p:sldLayoutId id="2147483719" r:id="rId2"/>
    <p:sldLayoutId id="2147483720" r:id="rId3"/>
    <p:sldLayoutId id="2147483721" r:id="rId4"/>
    <p:sldLayoutId id="2147483722" r:id="rId5"/>
    <p:sldLayoutId id="2147483723" r:id="rId6"/>
    <p:sldLayoutId id="2147483724" r:id="rId7"/>
    <p:sldLayoutId id="2147483725" r:id="rId8"/>
    <p:sldLayoutId id="2147483726" r:id="rId9"/>
    <p:sldLayoutId id="2147483727" r:id="rId10"/>
    <p:sldLayoutId id="2147483728" r:id="rId11"/>
    <p:sldLayoutId id="2147483729" r:id="rId12"/>
    <p:sldLayoutId id="2147483730" r:id="rId13"/>
  </p:sldLayoutIdLst>
  <p:transition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+mj-lt"/>
          <a:ea typeface="ＭＳ Ｐゴシック" charset="0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" pitchFamily="34" charset="0"/>
          <a:ea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" pitchFamily="34" charset="0"/>
          <a:ea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" pitchFamily="34" charset="0"/>
          <a:ea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" pitchFamily="34" charset="0"/>
          <a:ea typeface="ＭＳ Ｐゴシック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" pitchFamily="34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" pitchFamily="34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" pitchFamily="34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rgbClr val="0000CC"/>
          </a:solidFill>
          <a:latin typeface="+mn-lt"/>
          <a:ea typeface="ＭＳ Ｐゴシック" charset="0"/>
          <a:cs typeface="+mn-cs"/>
        </a:defRPr>
      </a:lvl1pPr>
      <a:lvl2pPr marL="742950" indent="-285750" algn="l" rtl="0" eaLnBrk="0" fontAlgn="base" hangingPunct="0">
        <a:spcBef>
          <a:spcPct val="25000"/>
        </a:spcBef>
        <a:spcAft>
          <a:spcPct val="0"/>
        </a:spcAft>
        <a:buClr>
          <a:schemeClr val="tx2"/>
        </a:buClr>
        <a:buChar char="•"/>
        <a:defRPr sz="2200">
          <a:solidFill>
            <a:schemeClr val="tx1"/>
          </a:solidFill>
          <a:latin typeface="+mn-lt"/>
          <a:ea typeface="ＭＳ Ｐゴシック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&gt;"/>
        <a:defRPr sz="2000">
          <a:solidFill>
            <a:schemeClr val="tx1"/>
          </a:solidFill>
          <a:latin typeface="+mn-lt"/>
          <a:ea typeface="ＭＳ Ｐゴシック" charset="0"/>
        </a:defRPr>
      </a:lvl3pPr>
      <a:lvl4pPr marL="1598613" indent="-227013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0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76200"/>
            <a:ext cx="77724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2291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914400"/>
            <a:ext cx="777240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355332" name="Rectangle 1028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Times New Roman" pitchFamily="18" charset="0"/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55333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Times New Roman" pitchFamily="18" charset="0"/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55334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Times New Roman" pitchFamily="18" charset="0"/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E82B1707-AA00-4D6D-BB5C-7E65ED67F775}" type="slidenum">
              <a:rPr lang="en-US">
                <a:solidFill>
                  <a:srgbClr val="000000"/>
                </a:solidFill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355335" name="Line 1031"/>
          <p:cNvSpPr>
            <a:spLocks noChangeShapeType="1"/>
          </p:cNvSpPr>
          <p:nvPr/>
        </p:nvSpPr>
        <p:spPr bwMode="auto">
          <a:xfrm>
            <a:off x="685800" y="838200"/>
            <a:ext cx="7772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9922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  <p:sldLayoutId id="2147483733" r:id="rId2"/>
    <p:sldLayoutId id="2147483734" r:id="rId3"/>
    <p:sldLayoutId id="2147483735" r:id="rId4"/>
    <p:sldLayoutId id="2147483736" r:id="rId5"/>
    <p:sldLayoutId id="2147483737" r:id="rId6"/>
    <p:sldLayoutId id="2147483738" r:id="rId7"/>
    <p:sldLayoutId id="2147483739" r:id="rId8"/>
    <p:sldLayoutId id="2147483740" r:id="rId9"/>
    <p:sldLayoutId id="2147483741" r:id="rId10"/>
    <p:sldLayoutId id="2147483742" r:id="rId11"/>
    <p:sldLayoutId id="2147483743" r:id="rId1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76200"/>
            <a:ext cx="77724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2291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914400"/>
            <a:ext cx="777240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355332" name="Rectangle 1028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Times New Roman" pitchFamily="18" charset="0"/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55333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Times New Roman" pitchFamily="18" charset="0"/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55334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Times New Roman" pitchFamily="18" charset="0"/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E82B1707-AA00-4D6D-BB5C-7E65ED67F775}" type="slidenum">
              <a:rPr lang="en-US">
                <a:solidFill>
                  <a:srgbClr val="000000"/>
                </a:solidFill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355335" name="Line 1031"/>
          <p:cNvSpPr>
            <a:spLocks noChangeShapeType="1"/>
          </p:cNvSpPr>
          <p:nvPr/>
        </p:nvSpPr>
        <p:spPr bwMode="auto">
          <a:xfrm>
            <a:off x="685800" y="838200"/>
            <a:ext cx="7772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56786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  <p:sldLayoutId id="2147483756" r:id="rId1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8BA917A-20B8-466E-98B0-4BB4240F2A10}" type="slidenum">
              <a:rPr lang="en-US" alt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80167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8" r:id="rId1"/>
    <p:sldLayoutId id="2147483759" r:id="rId2"/>
    <p:sldLayoutId id="2147483760" r:id="rId3"/>
    <p:sldLayoutId id="2147483761" r:id="rId4"/>
    <p:sldLayoutId id="2147483762" r:id="rId5"/>
    <p:sldLayoutId id="2147483763" r:id="rId6"/>
    <p:sldLayoutId id="2147483764" r:id="rId7"/>
    <p:sldLayoutId id="2147483765" r:id="rId8"/>
    <p:sldLayoutId id="2147483766" r:id="rId9"/>
    <p:sldLayoutId id="2147483767" r:id="rId10"/>
    <p:sldLayoutId id="2147483768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1.xml"/><Relationship Id="rId1" Type="http://schemas.openxmlformats.org/officeDocument/2006/relationships/video" Target="file:///C:\az\ppt\teaching\cv\sa_yorick0.mpg" TargetMode="External"/><Relationship Id="rId6" Type="http://schemas.openxmlformats.org/officeDocument/2006/relationships/image" Target="../media/image14.pn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28.wmf"/><Relationship Id="rId5" Type="http://schemas.openxmlformats.org/officeDocument/2006/relationships/oleObject" Target="../embeddings/oleObject7.bin"/><Relationship Id="rId4" Type="http://schemas.openxmlformats.org/officeDocument/2006/relationships/image" Target="../media/image27.w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40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29.wmf"/><Relationship Id="rId5" Type="http://schemas.openxmlformats.org/officeDocument/2006/relationships/oleObject" Target="../embeddings/oleObject8.bin"/><Relationship Id="rId4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wmf"/><Relationship Id="rId3" Type="http://schemas.openxmlformats.org/officeDocument/2006/relationships/notesSlide" Target="../notesSlides/notesSlide10.xml"/><Relationship Id="rId7" Type="http://schemas.openxmlformats.org/officeDocument/2006/relationships/oleObject" Target="../embeddings/oleObject10.bin"/><Relationship Id="rId2" Type="http://schemas.openxmlformats.org/officeDocument/2006/relationships/slideLayout" Target="../slideLayouts/slideLayout51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31.wmf"/><Relationship Id="rId5" Type="http://schemas.openxmlformats.org/officeDocument/2006/relationships/oleObject" Target="../embeddings/oleObject9.bin"/><Relationship Id="rId4" Type="http://schemas.openxmlformats.org/officeDocument/2006/relationships/image" Target="../media/image30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34.emf"/><Relationship Id="rId2" Type="http://schemas.openxmlformats.org/officeDocument/2006/relationships/slideLayout" Target="../slideLayouts/slideLayout51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12.bin"/><Relationship Id="rId5" Type="http://schemas.openxmlformats.org/officeDocument/2006/relationships/image" Target="../media/image33.wmf"/><Relationship Id="rId10" Type="http://schemas.openxmlformats.org/officeDocument/2006/relationships/image" Target="../media/image35.wmf"/><Relationship Id="rId4" Type="http://schemas.openxmlformats.org/officeDocument/2006/relationships/oleObject" Target="../embeddings/oleObject11.bin"/><Relationship Id="rId9" Type="http://schemas.openxmlformats.org/officeDocument/2006/relationships/oleObject" Target="../embeddings/oleObject13.bin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34.emf"/><Relationship Id="rId2" Type="http://schemas.openxmlformats.org/officeDocument/2006/relationships/slideLayout" Target="../slideLayouts/slideLayout51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15.bin"/><Relationship Id="rId5" Type="http://schemas.openxmlformats.org/officeDocument/2006/relationships/image" Target="../media/image33.wmf"/><Relationship Id="rId10" Type="http://schemas.openxmlformats.org/officeDocument/2006/relationships/image" Target="../media/image36.emf"/><Relationship Id="rId4" Type="http://schemas.openxmlformats.org/officeDocument/2006/relationships/oleObject" Target="../embeddings/oleObject14.bin"/><Relationship Id="rId9" Type="http://schemas.openxmlformats.org/officeDocument/2006/relationships/oleObject" Target="../embeddings/oleObject16.bin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wmf"/><Relationship Id="rId3" Type="http://schemas.openxmlformats.org/officeDocument/2006/relationships/notesSlide" Target="../notesSlides/notesSlide13.xml"/><Relationship Id="rId7" Type="http://schemas.openxmlformats.org/officeDocument/2006/relationships/oleObject" Target="../embeddings/oleObject18.bin"/><Relationship Id="rId2" Type="http://schemas.openxmlformats.org/officeDocument/2006/relationships/slideLayout" Target="../slideLayouts/slideLayout40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36.emf"/><Relationship Id="rId5" Type="http://schemas.openxmlformats.org/officeDocument/2006/relationships/oleObject" Target="../embeddings/oleObject17.bin"/><Relationship Id="rId4" Type="http://schemas.openxmlformats.org/officeDocument/2006/relationships/image" Target="../media/image30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wmf"/><Relationship Id="rId3" Type="http://schemas.openxmlformats.org/officeDocument/2006/relationships/notesSlide" Target="../notesSlides/notesSlide14.xml"/><Relationship Id="rId7" Type="http://schemas.openxmlformats.org/officeDocument/2006/relationships/oleObject" Target="../embeddings/oleObject20.bin"/><Relationship Id="rId2" Type="http://schemas.openxmlformats.org/officeDocument/2006/relationships/slideLayout" Target="../slideLayouts/slideLayout40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38.wmf"/><Relationship Id="rId5" Type="http://schemas.openxmlformats.org/officeDocument/2006/relationships/oleObject" Target="../embeddings/oleObject19.bin"/><Relationship Id="rId4" Type="http://schemas.openxmlformats.org/officeDocument/2006/relationships/image" Target="../media/image30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wmf"/><Relationship Id="rId3" Type="http://schemas.openxmlformats.org/officeDocument/2006/relationships/notesSlide" Target="../notesSlides/notesSlide15.xml"/><Relationship Id="rId7" Type="http://schemas.openxmlformats.org/officeDocument/2006/relationships/oleObject" Target="../embeddings/oleObject22.bin"/><Relationship Id="rId2" Type="http://schemas.openxmlformats.org/officeDocument/2006/relationships/slideLayout" Target="../slideLayouts/slideLayout51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40.wmf"/><Relationship Id="rId5" Type="http://schemas.openxmlformats.org/officeDocument/2006/relationships/oleObject" Target="../embeddings/oleObject21.bin"/><Relationship Id="rId10" Type="http://schemas.openxmlformats.org/officeDocument/2006/relationships/image" Target="../media/image42.wmf"/><Relationship Id="rId4" Type="http://schemas.openxmlformats.org/officeDocument/2006/relationships/image" Target="../media/image30.png"/><Relationship Id="rId9" Type="http://schemas.openxmlformats.org/officeDocument/2006/relationships/oleObject" Target="../embeddings/oleObject23.bin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5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6.bin"/><Relationship Id="rId3" Type="http://schemas.openxmlformats.org/officeDocument/2006/relationships/notesSlide" Target="../notesSlides/notesSlide16.xml"/><Relationship Id="rId7" Type="http://schemas.openxmlformats.org/officeDocument/2006/relationships/image" Target="../media/image45.wmf"/><Relationship Id="rId2" Type="http://schemas.openxmlformats.org/officeDocument/2006/relationships/slideLayout" Target="../slideLayouts/slideLayout53.xml"/><Relationship Id="rId1" Type="http://schemas.openxmlformats.org/officeDocument/2006/relationships/vmlDrawing" Target="../drawings/vmlDrawing11.vml"/><Relationship Id="rId6" Type="http://schemas.openxmlformats.org/officeDocument/2006/relationships/oleObject" Target="../embeddings/oleObject25.bin"/><Relationship Id="rId5" Type="http://schemas.openxmlformats.org/officeDocument/2006/relationships/image" Target="../media/image44.wmf"/><Relationship Id="rId10" Type="http://schemas.openxmlformats.org/officeDocument/2006/relationships/image" Target="../media/image47.png"/><Relationship Id="rId4" Type="http://schemas.openxmlformats.org/officeDocument/2006/relationships/oleObject" Target="../embeddings/oleObject24.bin"/><Relationship Id="rId9" Type="http://schemas.openxmlformats.org/officeDocument/2006/relationships/image" Target="../media/image46.w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53.xml"/><Relationship Id="rId1" Type="http://schemas.openxmlformats.org/officeDocument/2006/relationships/vmlDrawing" Target="../drawings/vmlDrawing12.vml"/><Relationship Id="rId5" Type="http://schemas.openxmlformats.org/officeDocument/2006/relationships/image" Target="../media/image48.wmf"/><Relationship Id="rId4" Type="http://schemas.openxmlformats.org/officeDocument/2006/relationships/oleObject" Target="../embeddings/oleObject27.bin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53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49.png"/><Relationship Id="rId5" Type="http://schemas.openxmlformats.org/officeDocument/2006/relationships/image" Target="../media/image48.wmf"/><Relationship Id="rId4" Type="http://schemas.openxmlformats.org/officeDocument/2006/relationships/oleObject" Target="../embeddings/oleObject28.bin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3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1.bin"/><Relationship Id="rId13" Type="http://schemas.openxmlformats.org/officeDocument/2006/relationships/image" Target="../media/image54.emf"/><Relationship Id="rId3" Type="http://schemas.openxmlformats.org/officeDocument/2006/relationships/notesSlide" Target="../notesSlides/notesSlide20.xml"/><Relationship Id="rId7" Type="http://schemas.openxmlformats.org/officeDocument/2006/relationships/image" Target="../media/image51.emf"/><Relationship Id="rId12" Type="http://schemas.openxmlformats.org/officeDocument/2006/relationships/oleObject" Target="../embeddings/oleObject33.bin"/><Relationship Id="rId2" Type="http://schemas.openxmlformats.org/officeDocument/2006/relationships/slideLayout" Target="../slideLayouts/slideLayout53.xml"/><Relationship Id="rId1" Type="http://schemas.openxmlformats.org/officeDocument/2006/relationships/vmlDrawing" Target="../drawings/vmlDrawing14.vml"/><Relationship Id="rId6" Type="http://schemas.openxmlformats.org/officeDocument/2006/relationships/oleObject" Target="../embeddings/oleObject30.bin"/><Relationship Id="rId11" Type="http://schemas.openxmlformats.org/officeDocument/2006/relationships/image" Target="../media/image53.emf"/><Relationship Id="rId5" Type="http://schemas.openxmlformats.org/officeDocument/2006/relationships/image" Target="../media/image50.emf"/><Relationship Id="rId10" Type="http://schemas.openxmlformats.org/officeDocument/2006/relationships/oleObject" Target="../embeddings/oleObject32.bin"/><Relationship Id="rId4" Type="http://schemas.openxmlformats.org/officeDocument/2006/relationships/oleObject" Target="../embeddings/oleObject29.bin"/><Relationship Id="rId9" Type="http://schemas.openxmlformats.org/officeDocument/2006/relationships/image" Target="../media/image52.e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53.xml"/><Relationship Id="rId1" Type="http://schemas.openxmlformats.org/officeDocument/2006/relationships/vmlDrawing" Target="../drawings/vmlDrawing15.vml"/><Relationship Id="rId5" Type="http://schemas.openxmlformats.org/officeDocument/2006/relationships/image" Target="../media/image55.png"/><Relationship Id="rId4" Type="http://schemas.openxmlformats.org/officeDocument/2006/relationships/oleObject" Target="../embeddings/oleObject34.bin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9.xml"/><Relationship Id="rId4" Type="http://schemas.openxmlformats.org/officeDocument/2006/relationships/image" Target="../media/image5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9.xml"/><Relationship Id="rId4" Type="http://schemas.openxmlformats.org/officeDocument/2006/relationships/image" Target="../media/image5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agiceye.com/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9.xml"/><Relationship Id="rId4" Type="http://schemas.openxmlformats.org/officeDocument/2006/relationships/image" Target="../media/image60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wmf"/><Relationship Id="rId3" Type="http://schemas.openxmlformats.org/officeDocument/2006/relationships/notesSlide" Target="../notesSlides/notesSlide3.xml"/><Relationship Id="rId7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.wmf"/><Relationship Id="rId5" Type="http://schemas.openxmlformats.org/officeDocument/2006/relationships/oleObject" Target="../embeddings/oleObject1.bin"/><Relationship Id="rId10" Type="http://schemas.openxmlformats.org/officeDocument/2006/relationships/image" Target="../media/image4.wmf"/><Relationship Id="rId4" Type="http://schemas.openxmlformats.org/officeDocument/2006/relationships/image" Target="../media/image1.png"/><Relationship Id="rId9" Type="http://schemas.openxmlformats.org/officeDocument/2006/relationships/oleObject" Target="../embeddings/oleObject3.bin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14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wmf"/><Relationship Id="rId3" Type="http://schemas.openxmlformats.org/officeDocument/2006/relationships/slideLayout" Target="../slideLayouts/slideLayout127.xml"/><Relationship Id="rId7" Type="http://schemas.openxmlformats.org/officeDocument/2006/relationships/oleObject" Target="../embeddings/oleObject36.bin"/><Relationship Id="rId2" Type="http://schemas.openxmlformats.org/officeDocument/2006/relationships/tags" Target="../tags/tag4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64.png"/><Relationship Id="rId5" Type="http://schemas.openxmlformats.org/officeDocument/2006/relationships/image" Target="../media/image61.wmf"/><Relationship Id="rId10" Type="http://schemas.openxmlformats.org/officeDocument/2006/relationships/image" Target="../media/image63.wmf"/><Relationship Id="rId4" Type="http://schemas.openxmlformats.org/officeDocument/2006/relationships/oleObject" Target="../embeddings/oleObject35.bin"/><Relationship Id="rId9" Type="http://schemas.openxmlformats.org/officeDocument/2006/relationships/oleObject" Target="../embeddings/oleObject37.bin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125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1.xml"/><Relationship Id="rId7" Type="http://schemas.openxmlformats.org/officeDocument/2006/relationships/image" Target="../media/image69.png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tags" Target="../tags/tag9.xml"/><Relationship Id="rId7" Type="http://schemas.openxmlformats.org/officeDocument/2006/relationships/image" Target="../media/image71.png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image" Target="../media/image70.png"/><Relationship Id="rId5" Type="http://schemas.openxmlformats.org/officeDocument/2006/relationships/slideLayout" Target="../slideLayouts/slideLayout140.xml"/><Relationship Id="rId4" Type="http://schemas.openxmlformats.org/officeDocument/2006/relationships/tags" Target="../tags/tag10.xml"/><Relationship Id="rId9" Type="http://schemas.openxmlformats.org/officeDocument/2006/relationships/image" Target="../media/image73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7" Type="http://schemas.openxmlformats.org/officeDocument/2006/relationships/image" Target="../media/image78.w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58.xml"/><Relationship Id="rId6" Type="http://schemas.openxmlformats.org/officeDocument/2006/relationships/image" Target="../media/image77.wmf"/><Relationship Id="rId5" Type="http://schemas.openxmlformats.org/officeDocument/2006/relationships/image" Target="../media/image76.wmf"/><Relationship Id="rId4" Type="http://schemas.openxmlformats.org/officeDocument/2006/relationships/image" Target="../media/image7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58.xml"/><Relationship Id="rId4" Type="http://schemas.openxmlformats.org/officeDocument/2006/relationships/image" Target="../media/image8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47.xml"/><Relationship Id="rId4" Type="http://schemas.openxmlformats.org/officeDocument/2006/relationships/image" Target="../media/image8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8.bin"/><Relationship Id="rId2" Type="http://schemas.openxmlformats.org/officeDocument/2006/relationships/slideLayout" Target="../slideLayouts/slideLayout151.xml"/><Relationship Id="rId1" Type="http://schemas.openxmlformats.org/officeDocument/2006/relationships/vmlDrawing" Target="../drawings/vmlDrawing17.vml"/><Relationship Id="rId6" Type="http://schemas.openxmlformats.org/officeDocument/2006/relationships/image" Target="../media/image84.png"/><Relationship Id="rId5" Type="http://schemas.openxmlformats.org/officeDocument/2006/relationships/oleObject" Target="../embeddings/oleObject39.bin"/><Relationship Id="rId4" Type="http://schemas.openxmlformats.org/officeDocument/2006/relationships/image" Target="../media/image83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hyperlink" Target="http://www.csd.uwo.ca/~yuri/Papers/pami01.pdf" TargetMode="External"/><Relationship Id="rId3" Type="http://schemas.openxmlformats.org/officeDocument/2006/relationships/notesSlide" Target="../notesSlides/notesSlide31.xml"/><Relationship Id="rId7" Type="http://schemas.openxmlformats.org/officeDocument/2006/relationships/hyperlink" Target="http://www.middlebury.edu/stereo/" TargetMode="External"/><Relationship Id="rId2" Type="http://schemas.openxmlformats.org/officeDocument/2006/relationships/slideLayout" Target="../slideLayouts/slideLayout170.xml"/><Relationship Id="rId1" Type="http://schemas.openxmlformats.org/officeDocument/2006/relationships/vmlDrawing" Target="../drawings/vmlDrawing18.vml"/><Relationship Id="rId6" Type="http://schemas.openxmlformats.org/officeDocument/2006/relationships/image" Target="../media/image85.png"/><Relationship Id="rId5" Type="http://schemas.openxmlformats.org/officeDocument/2006/relationships/image" Target="../media/image83.png"/><Relationship Id="rId4" Type="http://schemas.openxmlformats.org/officeDocument/2006/relationships/oleObject" Target="../embeddings/oleObject40.bin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8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8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8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9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06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7" Type="http://schemas.openxmlformats.org/officeDocument/2006/relationships/image" Target="../media/image7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5.bin"/><Relationship Id="rId5" Type="http://schemas.openxmlformats.org/officeDocument/2006/relationships/image" Target="../media/image6.emf"/><Relationship Id="rId4" Type="http://schemas.openxmlformats.org/officeDocument/2006/relationships/oleObject" Target="../embeddings/oleObject4.bin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206.xml"/><Relationship Id="rId1" Type="http://schemas.openxmlformats.org/officeDocument/2006/relationships/vmlDrawing" Target="../drawings/vmlDrawing19.vml"/><Relationship Id="rId6" Type="http://schemas.openxmlformats.org/officeDocument/2006/relationships/oleObject" Target="../embeddings/oleObject42.bin"/><Relationship Id="rId5" Type="http://schemas.openxmlformats.org/officeDocument/2006/relationships/image" Target="../media/image88.wmf"/><Relationship Id="rId4" Type="http://schemas.openxmlformats.org/officeDocument/2006/relationships/oleObject" Target="../embeddings/oleObject41.bin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wmf"/><Relationship Id="rId13" Type="http://schemas.openxmlformats.org/officeDocument/2006/relationships/oleObject" Target="../embeddings/oleObject48.bin"/><Relationship Id="rId18" Type="http://schemas.openxmlformats.org/officeDocument/2006/relationships/image" Target="../media/image94.wmf"/><Relationship Id="rId3" Type="http://schemas.openxmlformats.org/officeDocument/2006/relationships/notesSlide" Target="../notesSlides/notesSlide38.xml"/><Relationship Id="rId7" Type="http://schemas.openxmlformats.org/officeDocument/2006/relationships/oleObject" Target="../embeddings/oleObject45.bin"/><Relationship Id="rId12" Type="http://schemas.openxmlformats.org/officeDocument/2006/relationships/image" Target="../media/image91.wmf"/><Relationship Id="rId17" Type="http://schemas.openxmlformats.org/officeDocument/2006/relationships/oleObject" Target="../embeddings/oleObject50.bin"/><Relationship Id="rId2" Type="http://schemas.openxmlformats.org/officeDocument/2006/relationships/slideLayout" Target="../slideLayouts/slideLayout206.xml"/><Relationship Id="rId16" Type="http://schemas.openxmlformats.org/officeDocument/2006/relationships/image" Target="../media/image93.wmf"/><Relationship Id="rId20" Type="http://schemas.openxmlformats.org/officeDocument/2006/relationships/image" Target="../media/image95.wmf"/><Relationship Id="rId1" Type="http://schemas.openxmlformats.org/officeDocument/2006/relationships/vmlDrawing" Target="../drawings/vmlDrawing20.vml"/><Relationship Id="rId6" Type="http://schemas.openxmlformats.org/officeDocument/2006/relationships/oleObject" Target="../embeddings/oleObject44.bin"/><Relationship Id="rId11" Type="http://schemas.openxmlformats.org/officeDocument/2006/relationships/oleObject" Target="../embeddings/oleObject47.bin"/><Relationship Id="rId5" Type="http://schemas.openxmlformats.org/officeDocument/2006/relationships/image" Target="../media/image88.wmf"/><Relationship Id="rId15" Type="http://schemas.openxmlformats.org/officeDocument/2006/relationships/oleObject" Target="../embeddings/oleObject49.bin"/><Relationship Id="rId10" Type="http://schemas.openxmlformats.org/officeDocument/2006/relationships/image" Target="../media/image90.wmf"/><Relationship Id="rId19" Type="http://schemas.openxmlformats.org/officeDocument/2006/relationships/oleObject" Target="../embeddings/oleObject51.bin"/><Relationship Id="rId4" Type="http://schemas.openxmlformats.org/officeDocument/2006/relationships/oleObject" Target="../embeddings/oleObject43.bin"/><Relationship Id="rId9" Type="http://schemas.openxmlformats.org/officeDocument/2006/relationships/oleObject" Target="../embeddings/oleObject46.bin"/><Relationship Id="rId14" Type="http://schemas.openxmlformats.org/officeDocument/2006/relationships/image" Target="../media/image92.wmf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18.xml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wmf"/><Relationship Id="rId3" Type="http://schemas.openxmlformats.org/officeDocument/2006/relationships/notesSlide" Target="../notesSlides/notesSlide40.xml"/><Relationship Id="rId7" Type="http://schemas.openxmlformats.org/officeDocument/2006/relationships/oleObject" Target="../embeddings/oleObject52.bin"/><Relationship Id="rId2" Type="http://schemas.openxmlformats.org/officeDocument/2006/relationships/slideLayout" Target="../slideLayouts/slideLayout218.xml"/><Relationship Id="rId1" Type="http://schemas.openxmlformats.org/officeDocument/2006/relationships/vmlDrawing" Target="../drawings/vmlDrawing21.vml"/><Relationship Id="rId6" Type="http://schemas.openxmlformats.org/officeDocument/2006/relationships/hyperlink" Target="http://www.csd.uwo.ca/~yuri/Papers/pami01.pdf" TargetMode="External"/><Relationship Id="rId5" Type="http://schemas.openxmlformats.org/officeDocument/2006/relationships/image" Target="../media/image98.png"/><Relationship Id="rId4" Type="http://schemas.openxmlformats.org/officeDocument/2006/relationships/image" Target="../media/image79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Multiple View Geometry and Stereo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886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8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smtClean="0">
                <a:ea typeface="ＭＳ Ｐゴシック" pitchFamily="34" charset="-128"/>
              </a:rPr>
              <a:t>Scenarios</a:t>
            </a:r>
          </a:p>
        </p:txBody>
      </p:sp>
      <p:sp>
        <p:nvSpPr>
          <p:cNvPr id="11469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FontTx/>
              <a:buNone/>
            </a:pPr>
            <a:r>
              <a:rPr lang="en-GB" altLang="en-US" smtClean="0">
                <a:ea typeface="ＭＳ Ｐゴシック" pitchFamily="34" charset="-128"/>
              </a:rPr>
              <a:t>The two images can arise from</a:t>
            </a:r>
          </a:p>
          <a:p>
            <a:pPr marL="0" indent="0">
              <a:buFontTx/>
              <a:buNone/>
            </a:pPr>
            <a:endParaRPr lang="en-GB" altLang="en-US" smtClean="0">
              <a:ea typeface="ＭＳ Ｐゴシック" pitchFamily="34" charset="-128"/>
            </a:endParaRPr>
          </a:p>
          <a:p>
            <a:pPr marL="0" indent="0"/>
            <a:r>
              <a:rPr lang="en-GB" altLang="en-US" smtClean="0">
                <a:ea typeface="ＭＳ Ｐゴシック" pitchFamily="34" charset="-128"/>
              </a:rPr>
              <a:t> A stereo rig consisting of two cameras</a:t>
            </a:r>
          </a:p>
          <a:p>
            <a:pPr lvl="1"/>
            <a:r>
              <a:rPr lang="en-GB" altLang="en-US" smtClean="0">
                <a:ea typeface="ＭＳ Ｐゴシック" pitchFamily="34" charset="-128"/>
              </a:rPr>
              <a:t>the two images are acquired </a:t>
            </a:r>
            <a:r>
              <a:rPr lang="en-GB" altLang="en-US" smtClean="0">
                <a:solidFill>
                  <a:schemeClr val="hlink"/>
                </a:solidFill>
                <a:ea typeface="ＭＳ Ｐゴシック" pitchFamily="34" charset="-128"/>
              </a:rPr>
              <a:t>simultaneously</a:t>
            </a:r>
          </a:p>
          <a:p>
            <a:pPr marL="0" indent="0">
              <a:buFontTx/>
              <a:buNone/>
            </a:pPr>
            <a:r>
              <a:rPr lang="en-GB" altLang="en-US" smtClean="0">
                <a:ea typeface="ＭＳ Ｐゴシック" pitchFamily="34" charset="-128"/>
              </a:rPr>
              <a:t>or </a:t>
            </a:r>
          </a:p>
          <a:p>
            <a:pPr marL="0" indent="0">
              <a:buFontTx/>
              <a:buNone/>
            </a:pPr>
            <a:endParaRPr lang="en-GB" altLang="en-US" smtClean="0">
              <a:ea typeface="ＭＳ Ｐゴシック" pitchFamily="34" charset="-128"/>
            </a:endParaRPr>
          </a:p>
          <a:p>
            <a:pPr marL="0" indent="0"/>
            <a:r>
              <a:rPr lang="en-GB" altLang="en-US" smtClean="0">
                <a:ea typeface="ＭＳ Ｐゴシック" pitchFamily="34" charset="-128"/>
              </a:rPr>
              <a:t> A single moving camera (static scene)</a:t>
            </a:r>
          </a:p>
          <a:p>
            <a:pPr lvl="1"/>
            <a:r>
              <a:rPr lang="en-GB" altLang="en-US" smtClean="0">
                <a:ea typeface="ＭＳ Ｐゴシック" pitchFamily="34" charset="-128"/>
              </a:rPr>
              <a:t>the two images are acquired </a:t>
            </a:r>
            <a:r>
              <a:rPr lang="en-GB" altLang="en-US" smtClean="0">
                <a:solidFill>
                  <a:schemeClr val="hlink"/>
                </a:solidFill>
                <a:ea typeface="ＭＳ Ｐゴシック" pitchFamily="34" charset="-128"/>
              </a:rPr>
              <a:t>sequentially</a:t>
            </a:r>
          </a:p>
          <a:p>
            <a:pPr marL="0" indent="0">
              <a:buFontTx/>
              <a:buNone/>
            </a:pPr>
            <a:endParaRPr lang="en-GB" altLang="en-US" smtClean="0">
              <a:solidFill>
                <a:schemeClr val="hlink"/>
              </a:solidFill>
              <a:ea typeface="ＭＳ Ｐゴシック" pitchFamily="34" charset="-128"/>
            </a:endParaRPr>
          </a:p>
          <a:p>
            <a:pPr marL="0" indent="0">
              <a:buFontTx/>
              <a:buNone/>
            </a:pPr>
            <a:r>
              <a:rPr lang="en-GB" altLang="en-US" smtClean="0">
                <a:ea typeface="ＭＳ Ｐゴシック" pitchFamily="34" charset="-128"/>
              </a:rPr>
              <a:t>The two scenarios are geometrically equivalent</a:t>
            </a:r>
          </a:p>
        </p:txBody>
      </p:sp>
    </p:spTree>
    <p:extLst>
      <p:ext uri="{BB962C8B-B14F-4D97-AF65-F5344CB8AC3E}">
        <p14:creationId xmlns:p14="http://schemas.microsoft.com/office/powerpoint/2010/main" val="25849112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713" name="Picture 5" descr="magnus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038" y="3887788"/>
            <a:ext cx="2052637" cy="2536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5714" name="Picture 6" descr="pioneer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7300" y="3876675"/>
            <a:ext cx="3382963" cy="2536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5715" name="Picture 7" descr="aib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2338" y="4092575"/>
            <a:ext cx="2986087" cy="2284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5716" name="Text Box 8"/>
          <p:cNvSpPr txBox="1">
            <a:spLocks noChangeArrowheads="1"/>
          </p:cNvSpPr>
          <p:nvPr/>
        </p:nvSpPr>
        <p:spPr bwMode="auto">
          <a:xfrm>
            <a:off x="457200" y="749300"/>
            <a:ext cx="34417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GB" altLang="en-US"/>
              <a:t>Stereo head</a:t>
            </a:r>
          </a:p>
        </p:txBody>
      </p:sp>
      <p:sp>
        <p:nvSpPr>
          <p:cNvPr id="115717" name="Text Box 9"/>
          <p:cNvSpPr txBox="1">
            <a:spLocks noChangeArrowheads="1"/>
          </p:cNvSpPr>
          <p:nvPr/>
        </p:nvSpPr>
        <p:spPr bwMode="auto">
          <a:xfrm>
            <a:off x="330200" y="3187700"/>
            <a:ext cx="43307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GB" altLang="en-US"/>
              <a:t>Camera on a mobile vehicle </a:t>
            </a:r>
          </a:p>
        </p:txBody>
      </p:sp>
      <p:pic>
        <p:nvPicPr>
          <p:cNvPr id="725003" name="sa_yorick0.mpg">
            <a:hlinkClick r:id="" action="ppaction://media"/>
          </p:cNvPr>
          <p:cNvPicPr>
            <a:picLocks noRot="1" noChangeAspect="1" noChangeArrowheads="1"/>
          </p:cNvPicPr>
          <p:nvPr>
            <a:quickTimeFile r:link="rId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4175" y="400050"/>
            <a:ext cx="36576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991432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2500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 nodeType="clickPar">
                      <p:stCondLst>
                        <p:cond delay="0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2500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25003"/>
                  </p:tgtEl>
                </p:cond>
              </p:nextCondLst>
            </p:seq>
            <p:video>
              <p:cMediaNode>
                <p:cTn id="7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725003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7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152400"/>
            <a:ext cx="8229600" cy="914400"/>
          </a:xfrm>
        </p:spPr>
        <p:txBody>
          <a:bodyPr/>
          <a:lstStyle/>
          <a:p>
            <a:r>
              <a:rPr lang="en-GB" altLang="en-US" smtClean="0">
                <a:ea typeface="ＭＳ Ｐゴシック" pitchFamily="34" charset="-128"/>
              </a:rPr>
              <a:t>The objective </a:t>
            </a:r>
          </a:p>
        </p:txBody>
      </p:sp>
      <p:sp>
        <p:nvSpPr>
          <p:cNvPr id="116738" name="Text Box 3"/>
          <p:cNvSpPr txBox="1">
            <a:spLocks noChangeArrowheads="1"/>
          </p:cNvSpPr>
          <p:nvPr/>
        </p:nvSpPr>
        <p:spPr bwMode="auto">
          <a:xfrm>
            <a:off x="211138" y="1290638"/>
            <a:ext cx="8543925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GB" altLang="en-US" u="sng"/>
              <a:t>Given</a:t>
            </a:r>
            <a:r>
              <a:rPr lang="en-GB" altLang="en-US"/>
              <a:t> </a:t>
            </a:r>
            <a:r>
              <a:rPr lang="en-GB" altLang="en-US" sz="2000">
                <a:solidFill>
                  <a:schemeClr val="tx1"/>
                </a:solidFill>
              </a:rPr>
              <a:t>two images of a scene acquired by known cameras compute the 3D position of the scene (structure recovery)</a:t>
            </a:r>
          </a:p>
          <a:p>
            <a:pPr>
              <a:spcBef>
                <a:spcPct val="50000"/>
              </a:spcBef>
            </a:pPr>
            <a:endParaRPr lang="en-GB" altLang="en-US" sz="2000">
              <a:solidFill>
                <a:schemeClr val="tx1"/>
              </a:solidFill>
            </a:endParaRPr>
          </a:p>
        </p:txBody>
      </p:sp>
      <p:grpSp>
        <p:nvGrpSpPr>
          <p:cNvPr id="116739" name="Group 4"/>
          <p:cNvGrpSpPr>
            <a:grpSpLocks/>
          </p:cNvGrpSpPr>
          <p:nvPr/>
        </p:nvGrpSpPr>
        <p:grpSpPr bwMode="auto">
          <a:xfrm>
            <a:off x="203200" y="2224088"/>
            <a:ext cx="8839200" cy="2347912"/>
            <a:chOff x="96" y="1824"/>
            <a:chExt cx="5568" cy="1479"/>
          </a:xfrm>
        </p:grpSpPr>
        <p:pic>
          <p:nvPicPr>
            <p:cNvPr id="116741" name="Picture 5" descr="C:\AZ\data\chapel\chapel00.gif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" y="1824"/>
              <a:ext cx="2784" cy="14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6742" name="Picture 6" descr="C:\AZ\data\chapel\chapel01.gif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0" y="1824"/>
              <a:ext cx="2784" cy="14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16740" name="Text Box 8"/>
          <p:cNvSpPr txBox="1">
            <a:spLocks noChangeArrowheads="1"/>
          </p:cNvSpPr>
          <p:nvPr/>
        </p:nvSpPr>
        <p:spPr bwMode="auto">
          <a:xfrm>
            <a:off x="152400" y="5014913"/>
            <a:ext cx="8380413" cy="1004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1pPr>
            <a:lvl2pPr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GB" altLang="en-US"/>
              <a:t>Basic principle:</a:t>
            </a:r>
            <a:r>
              <a:rPr lang="en-GB" altLang="en-US">
                <a:solidFill>
                  <a:schemeClr val="tx1"/>
                </a:solidFill>
              </a:rPr>
              <a:t> </a:t>
            </a:r>
            <a:r>
              <a:rPr lang="en-GB" altLang="en-US" sz="2000">
                <a:solidFill>
                  <a:schemeClr val="tx2"/>
                </a:solidFill>
              </a:rPr>
              <a:t>triangulate from corresponding  image points</a:t>
            </a:r>
          </a:p>
          <a:p>
            <a:pPr lvl="1">
              <a:spcBef>
                <a:spcPct val="50000"/>
              </a:spcBef>
              <a:buFontTx/>
              <a:buChar char="•"/>
            </a:pPr>
            <a:r>
              <a:rPr lang="en-GB" altLang="en-US">
                <a:solidFill>
                  <a:schemeClr val="tx1"/>
                </a:solidFill>
              </a:rPr>
              <a:t> </a:t>
            </a:r>
            <a:r>
              <a:rPr lang="en-GB" altLang="en-US" sz="2000">
                <a:solidFill>
                  <a:schemeClr val="tx1"/>
                </a:solidFill>
              </a:rPr>
              <a:t>Determine 3D  point at intersection of two back-projected rays</a:t>
            </a:r>
          </a:p>
        </p:txBody>
      </p:sp>
    </p:spTree>
    <p:extLst>
      <p:ext uri="{BB962C8B-B14F-4D97-AF65-F5344CB8AC3E}">
        <p14:creationId xmlns:p14="http://schemas.microsoft.com/office/powerpoint/2010/main" val="16164277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761" name="Picture 3" descr="C:\AZ\data\chapel\chapel00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00" y="823913"/>
            <a:ext cx="4419600" cy="2347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7762" name="Picture 4" descr="C:\AZ\data\chapel\chapel01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8500" y="823913"/>
            <a:ext cx="4419600" cy="2347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7763" name="Text Box 5"/>
          <p:cNvSpPr txBox="1">
            <a:spLocks noChangeArrowheads="1"/>
          </p:cNvSpPr>
          <p:nvPr/>
        </p:nvSpPr>
        <p:spPr bwMode="auto">
          <a:xfrm>
            <a:off x="161925" y="276225"/>
            <a:ext cx="80041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GB" altLang="en-US"/>
              <a:t>Corresponding points </a:t>
            </a:r>
            <a:r>
              <a:rPr lang="en-GB" altLang="en-US">
                <a:solidFill>
                  <a:schemeClr val="tx2"/>
                </a:solidFill>
              </a:rPr>
              <a:t>are images of the same scene point</a:t>
            </a:r>
          </a:p>
        </p:txBody>
      </p:sp>
      <p:sp>
        <p:nvSpPr>
          <p:cNvPr id="117764" name="Oval 8"/>
          <p:cNvSpPr>
            <a:spLocks noChangeAspect="1" noChangeArrowheads="1"/>
          </p:cNvSpPr>
          <p:nvPr/>
        </p:nvSpPr>
        <p:spPr bwMode="auto">
          <a:xfrm>
            <a:off x="2366963" y="2192338"/>
            <a:ext cx="100012" cy="100012"/>
          </a:xfrm>
          <a:prstGeom prst="ellipse">
            <a:avLst/>
          </a:prstGeom>
          <a:solidFill>
            <a:srgbClr val="FFFFFF"/>
          </a:solidFill>
          <a:ln w="12700">
            <a:solidFill>
              <a:schemeClr val="hlink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117765" name="Oval 9"/>
          <p:cNvSpPr>
            <a:spLocks noChangeAspect="1" noChangeArrowheads="1"/>
          </p:cNvSpPr>
          <p:nvPr/>
        </p:nvSpPr>
        <p:spPr bwMode="auto">
          <a:xfrm>
            <a:off x="7129463" y="2270125"/>
            <a:ext cx="100012" cy="100013"/>
          </a:xfrm>
          <a:prstGeom prst="ellipse">
            <a:avLst/>
          </a:prstGeom>
          <a:solidFill>
            <a:srgbClr val="FFFFFF"/>
          </a:solidFill>
          <a:ln w="12700">
            <a:solidFill>
              <a:schemeClr val="hlink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117766" name="Text Box 10"/>
          <p:cNvSpPr txBox="1">
            <a:spLocks noChangeArrowheads="1"/>
          </p:cNvSpPr>
          <p:nvPr/>
        </p:nvSpPr>
        <p:spPr bwMode="auto">
          <a:xfrm>
            <a:off x="188913" y="3429000"/>
            <a:ext cx="19923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GB" altLang="en-US"/>
              <a:t>Triangulation</a:t>
            </a:r>
            <a:endParaRPr lang="en-GB" altLang="en-US">
              <a:solidFill>
                <a:schemeClr val="tx2"/>
              </a:solidFill>
            </a:endParaRPr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3951288" y="3697288"/>
            <a:ext cx="2705100" cy="1641475"/>
            <a:chOff x="2237" y="1753"/>
            <a:chExt cx="1704" cy="1034"/>
          </a:xfrm>
        </p:grpSpPr>
        <p:sp>
          <p:nvSpPr>
            <p:cNvPr id="117787" name="Line 12"/>
            <p:cNvSpPr>
              <a:spLocks noChangeShapeType="1"/>
            </p:cNvSpPr>
            <p:nvPr/>
          </p:nvSpPr>
          <p:spPr bwMode="auto">
            <a:xfrm>
              <a:off x="2237" y="1753"/>
              <a:ext cx="1196" cy="73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7788" name="Line 13"/>
            <p:cNvSpPr>
              <a:spLocks noChangeShapeType="1"/>
            </p:cNvSpPr>
            <p:nvPr/>
          </p:nvSpPr>
          <p:spPr bwMode="auto">
            <a:xfrm>
              <a:off x="3432" y="2480"/>
              <a:ext cx="509" cy="30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17768" name="Freeform 14"/>
          <p:cNvSpPr>
            <a:spLocks/>
          </p:cNvSpPr>
          <p:nvPr/>
        </p:nvSpPr>
        <p:spPr bwMode="auto">
          <a:xfrm>
            <a:off x="2609850" y="3886200"/>
            <a:ext cx="1295400" cy="1752600"/>
          </a:xfrm>
          <a:custGeom>
            <a:avLst/>
            <a:gdLst>
              <a:gd name="T0" fmla="*/ 0 w 768"/>
              <a:gd name="T1" fmla="*/ 0 h 1104"/>
              <a:gd name="T2" fmla="*/ 0 w 768"/>
              <a:gd name="T3" fmla="*/ 2147483647 h 1104"/>
              <a:gd name="T4" fmla="*/ 2147483647 w 768"/>
              <a:gd name="T5" fmla="*/ 2147483647 h 1104"/>
              <a:gd name="T6" fmla="*/ 2147483647 w 768"/>
              <a:gd name="T7" fmla="*/ 2147483647 h 1104"/>
              <a:gd name="T8" fmla="*/ 0 w 768"/>
              <a:gd name="T9" fmla="*/ 0 h 110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68"/>
              <a:gd name="T16" fmla="*/ 0 h 1104"/>
              <a:gd name="T17" fmla="*/ 768 w 768"/>
              <a:gd name="T18" fmla="*/ 1104 h 110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68" h="1104">
                <a:moveTo>
                  <a:pt x="0" y="0"/>
                </a:moveTo>
                <a:lnTo>
                  <a:pt x="0" y="720"/>
                </a:lnTo>
                <a:lnTo>
                  <a:pt x="768" y="1104"/>
                </a:lnTo>
                <a:lnTo>
                  <a:pt x="768" y="384"/>
                </a:lnTo>
                <a:lnTo>
                  <a:pt x="0" y="0"/>
                </a:lnTo>
                <a:close/>
              </a:path>
            </a:pathLst>
          </a:custGeom>
          <a:noFill/>
          <a:ln w="19050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7769" name="Freeform 15"/>
          <p:cNvSpPr>
            <a:spLocks/>
          </p:cNvSpPr>
          <p:nvPr/>
        </p:nvSpPr>
        <p:spPr bwMode="auto">
          <a:xfrm flipH="1">
            <a:off x="5124450" y="3886200"/>
            <a:ext cx="1371600" cy="1752600"/>
          </a:xfrm>
          <a:custGeom>
            <a:avLst/>
            <a:gdLst>
              <a:gd name="T0" fmla="*/ 0 w 768"/>
              <a:gd name="T1" fmla="*/ 0 h 1104"/>
              <a:gd name="T2" fmla="*/ 0 w 768"/>
              <a:gd name="T3" fmla="*/ 2147483647 h 1104"/>
              <a:gd name="T4" fmla="*/ 2147483647 w 768"/>
              <a:gd name="T5" fmla="*/ 2147483647 h 1104"/>
              <a:gd name="T6" fmla="*/ 2147483647 w 768"/>
              <a:gd name="T7" fmla="*/ 2147483647 h 1104"/>
              <a:gd name="T8" fmla="*/ 0 w 768"/>
              <a:gd name="T9" fmla="*/ 0 h 110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68"/>
              <a:gd name="T16" fmla="*/ 0 h 1104"/>
              <a:gd name="T17" fmla="*/ 768 w 768"/>
              <a:gd name="T18" fmla="*/ 1104 h 110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68" h="1104">
                <a:moveTo>
                  <a:pt x="0" y="0"/>
                </a:moveTo>
                <a:lnTo>
                  <a:pt x="0" y="720"/>
                </a:lnTo>
                <a:lnTo>
                  <a:pt x="768" y="1104"/>
                </a:lnTo>
                <a:lnTo>
                  <a:pt x="768" y="384"/>
                </a:lnTo>
                <a:lnTo>
                  <a:pt x="0" y="0"/>
                </a:lnTo>
                <a:close/>
              </a:path>
            </a:pathLst>
          </a:custGeom>
          <a:noFill/>
          <a:ln w="19050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7770" name="Oval 16"/>
          <p:cNvSpPr>
            <a:spLocks noChangeArrowheads="1"/>
          </p:cNvSpPr>
          <p:nvPr/>
        </p:nvSpPr>
        <p:spPr bwMode="auto">
          <a:xfrm>
            <a:off x="2419350" y="5295900"/>
            <a:ext cx="76200" cy="76200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117771" name="Oval 17"/>
          <p:cNvSpPr>
            <a:spLocks noChangeArrowheads="1"/>
          </p:cNvSpPr>
          <p:nvPr/>
        </p:nvSpPr>
        <p:spPr bwMode="auto">
          <a:xfrm>
            <a:off x="6610350" y="5295900"/>
            <a:ext cx="76200" cy="76200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117772" name="Line 18"/>
          <p:cNvSpPr>
            <a:spLocks noChangeShapeType="1"/>
          </p:cNvSpPr>
          <p:nvPr/>
        </p:nvSpPr>
        <p:spPr bwMode="auto">
          <a:xfrm>
            <a:off x="5124450" y="4495800"/>
            <a:ext cx="0" cy="83820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7773" name="Line 19"/>
          <p:cNvSpPr>
            <a:spLocks noChangeShapeType="1"/>
          </p:cNvSpPr>
          <p:nvPr/>
        </p:nvSpPr>
        <p:spPr bwMode="auto">
          <a:xfrm>
            <a:off x="3905250" y="4495800"/>
            <a:ext cx="0" cy="83820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7774" name="Line 20"/>
          <p:cNvSpPr>
            <a:spLocks noChangeShapeType="1"/>
          </p:cNvSpPr>
          <p:nvPr/>
        </p:nvSpPr>
        <p:spPr bwMode="auto">
          <a:xfrm flipH="1" flipV="1">
            <a:off x="3600450" y="4343400"/>
            <a:ext cx="304800" cy="15240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3" name="Group 21"/>
          <p:cNvGrpSpPr>
            <a:grpSpLocks/>
          </p:cNvGrpSpPr>
          <p:nvPr/>
        </p:nvGrpSpPr>
        <p:grpSpPr bwMode="auto">
          <a:xfrm>
            <a:off x="2455863" y="3429000"/>
            <a:ext cx="2287587" cy="1900238"/>
            <a:chOff x="1295" y="1584"/>
            <a:chExt cx="1441" cy="1197"/>
          </a:xfrm>
        </p:grpSpPr>
        <p:sp>
          <p:nvSpPr>
            <p:cNvPr id="117785" name="Line 22"/>
            <p:cNvSpPr>
              <a:spLocks noChangeShapeType="1"/>
            </p:cNvSpPr>
            <p:nvPr/>
          </p:nvSpPr>
          <p:spPr bwMode="auto">
            <a:xfrm flipV="1">
              <a:off x="1295" y="2464"/>
              <a:ext cx="386" cy="317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7786" name="Line 23"/>
            <p:cNvSpPr>
              <a:spLocks noChangeShapeType="1"/>
            </p:cNvSpPr>
            <p:nvPr/>
          </p:nvSpPr>
          <p:spPr bwMode="auto">
            <a:xfrm flipV="1">
              <a:off x="1680" y="1584"/>
              <a:ext cx="1056" cy="8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17776" name="Oval 24"/>
          <p:cNvSpPr>
            <a:spLocks noChangeArrowheads="1"/>
          </p:cNvSpPr>
          <p:nvPr/>
        </p:nvSpPr>
        <p:spPr bwMode="auto">
          <a:xfrm>
            <a:off x="3038475" y="4791075"/>
            <a:ext cx="76200" cy="76200"/>
          </a:xfrm>
          <a:prstGeom prst="ellipse">
            <a:avLst/>
          </a:prstGeom>
          <a:solidFill>
            <a:schemeClr val="hlink"/>
          </a:solidFill>
          <a:ln w="12700">
            <a:solidFill>
              <a:schemeClr val="hlink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117777" name="Line 25"/>
          <p:cNvSpPr>
            <a:spLocks noChangeShapeType="1"/>
          </p:cNvSpPr>
          <p:nvPr/>
        </p:nvSpPr>
        <p:spPr bwMode="auto">
          <a:xfrm flipH="1">
            <a:off x="5124450" y="4419600"/>
            <a:ext cx="152400" cy="7620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7778" name="Oval 26"/>
          <p:cNvSpPr>
            <a:spLocks noChangeArrowheads="1"/>
          </p:cNvSpPr>
          <p:nvPr/>
        </p:nvSpPr>
        <p:spPr bwMode="auto">
          <a:xfrm>
            <a:off x="5810250" y="4822825"/>
            <a:ext cx="76200" cy="76200"/>
          </a:xfrm>
          <a:prstGeom prst="ellipse">
            <a:avLst/>
          </a:prstGeom>
          <a:solidFill>
            <a:schemeClr val="hlink"/>
          </a:solidFill>
          <a:ln w="12700">
            <a:solidFill>
              <a:schemeClr val="hlink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612379" name="Oval 27"/>
          <p:cNvSpPr>
            <a:spLocks noChangeArrowheads="1"/>
          </p:cNvSpPr>
          <p:nvPr/>
        </p:nvSpPr>
        <p:spPr bwMode="auto">
          <a:xfrm>
            <a:off x="4152900" y="3810000"/>
            <a:ext cx="114300" cy="114300"/>
          </a:xfrm>
          <a:prstGeom prst="ellipse">
            <a:avLst/>
          </a:prstGeom>
          <a:solidFill>
            <a:schemeClr val="hlink"/>
          </a:solidFill>
          <a:ln w="12700">
            <a:solidFill>
              <a:schemeClr val="hlink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117780" name="Text Box 28"/>
          <p:cNvSpPr txBox="1">
            <a:spLocks noChangeArrowheads="1"/>
          </p:cNvSpPr>
          <p:nvPr/>
        </p:nvSpPr>
        <p:spPr bwMode="auto">
          <a:xfrm>
            <a:off x="2205038" y="5359400"/>
            <a:ext cx="45243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GB" altLang="en-US">
                <a:solidFill>
                  <a:schemeClr val="tx1"/>
                </a:solidFill>
                <a:latin typeface="Times New Roman" pitchFamily="18" charset="0"/>
              </a:rPr>
              <a:t>C</a:t>
            </a:r>
          </a:p>
        </p:txBody>
      </p:sp>
      <p:grpSp>
        <p:nvGrpSpPr>
          <p:cNvPr id="117781" name="Group 29"/>
          <p:cNvGrpSpPr>
            <a:grpSpLocks/>
          </p:cNvGrpSpPr>
          <p:nvPr/>
        </p:nvGrpSpPr>
        <p:grpSpPr bwMode="auto">
          <a:xfrm>
            <a:off x="6551613" y="5305425"/>
            <a:ext cx="787400" cy="490538"/>
            <a:chOff x="3875" y="2766"/>
            <a:chExt cx="496" cy="309"/>
          </a:xfrm>
        </p:grpSpPr>
        <p:sp>
          <p:nvSpPr>
            <p:cNvPr id="117783" name="Text Box 30"/>
            <p:cNvSpPr txBox="1">
              <a:spLocks noChangeArrowheads="1"/>
            </p:cNvSpPr>
            <p:nvPr/>
          </p:nvSpPr>
          <p:spPr bwMode="auto">
            <a:xfrm>
              <a:off x="3875" y="2787"/>
              <a:ext cx="285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rgbClr val="0000CC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rgbClr val="0000CC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rgbClr val="0000CC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rgbClr val="0000CC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rgbClr val="0000CC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CC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CC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CC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CC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GB" altLang="en-US">
                  <a:solidFill>
                    <a:schemeClr val="tx1"/>
                  </a:solidFill>
                  <a:latin typeface="Times New Roman" pitchFamily="18" charset="0"/>
                </a:rPr>
                <a:t>C</a:t>
              </a:r>
            </a:p>
          </p:txBody>
        </p:sp>
        <p:sp>
          <p:nvSpPr>
            <p:cNvPr id="117784" name="Text Box 31"/>
            <p:cNvSpPr txBox="1">
              <a:spLocks noChangeArrowheads="1"/>
            </p:cNvSpPr>
            <p:nvPr/>
          </p:nvSpPr>
          <p:spPr bwMode="auto">
            <a:xfrm>
              <a:off x="4035" y="2766"/>
              <a:ext cx="336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rgbClr val="0000CC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rgbClr val="0000CC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rgbClr val="0000CC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rgbClr val="0000CC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rgbClr val="0000CC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CC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CC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CC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CC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GB" altLang="en-US" sz="800" b="1">
                  <a:solidFill>
                    <a:schemeClr val="tx2"/>
                  </a:solidFill>
                </a:rPr>
                <a:t> </a:t>
              </a:r>
              <a:r>
                <a:rPr lang="en-GB" altLang="en-US" sz="1600" b="1">
                  <a:solidFill>
                    <a:schemeClr val="tx2"/>
                  </a:solidFill>
                </a:rPr>
                <a:t>/</a:t>
              </a:r>
            </a:p>
          </p:txBody>
        </p:sp>
      </p:grpSp>
      <p:sp>
        <p:nvSpPr>
          <p:cNvPr id="612384" name="Rectangle 32"/>
          <p:cNvSpPr>
            <a:spLocks noChangeArrowheads="1"/>
          </p:cNvSpPr>
          <p:nvPr/>
        </p:nvSpPr>
        <p:spPr bwMode="auto">
          <a:xfrm>
            <a:off x="163513" y="5867400"/>
            <a:ext cx="8066087" cy="820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>
              <a:spcBef>
                <a:spcPct val="25000"/>
              </a:spcBef>
              <a:buClr>
                <a:schemeClr val="tx2"/>
              </a:buClr>
            </a:pPr>
            <a:r>
              <a:rPr lang="en-US" altLang="en-US" sz="2200">
                <a:solidFill>
                  <a:schemeClr val="tx1"/>
                </a:solidFill>
              </a:rPr>
              <a:t>The back-projected points generate rays which intersect at the</a:t>
            </a:r>
          </a:p>
          <a:p>
            <a:pPr>
              <a:spcBef>
                <a:spcPct val="25000"/>
              </a:spcBef>
              <a:buClr>
                <a:schemeClr val="tx2"/>
              </a:buClr>
            </a:pPr>
            <a:r>
              <a:rPr lang="en-US" altLang="en-US" sz="2200">
                <a:solidFill>
                  <a:schemeClr val="tx1"/>
                </a:solidFill>
              </a:rPr>
              <a:t>3D scene point</a:t>
            </a:r>
          </a:p>
        </p:txBody>
      </p:sp>
    </p:spTree>
    <p:extLst>
      <p:ext uri="{BB962C8B-B14F-4D97-AF65-F5344CB8AC3E}">
        <p14:creationId xmlns:p14="http://schemas.microsoft.com/office/powerpoint/2010/main" val="4023425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2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2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2379" grpId="0" animBg="1"/>
      <p:bldP spid="612384" grpId="0" autoUpdateAnimBg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5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altLang="en-US" smtClean="0">
                <a:ea typeface="ＭＳ Ｐゴシック" pitchFamily="34" charset="-128"/>
              </a:rPr>
              <a:t>An algorithm for stereo reconstruction</a:t>
            </a:r>
          </a:p>
        </p:txBody>
      </p:sp>
      <p:sp>
        <p:nvSpPr>
          <p:cNvPr id="118786" name="Text Box 3"/>
          <p:cNvSpPr txBox="1">
            <a:spLocks noChangeArrowheads="1"/>
          </p:cNvSpPr>
          <p:nvPr/>
        </p:nvSpPr>
        <p:spPr bwMode="auto">
          <a:xfrm>
            <a:off x="954088" y="1739900"/>
            <a:ext cx="31003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endParaRPr lang="en-GB" altLang="en-US"/>
          </a:p>
        </p:txBody>
      </p:sp>
      <p:sp>
        <p:nvSpPr>
          <p:cNvPr id="118787" name="Text Box 4"/>
          <p:cNvSpPr txBox="1">
            <a:spLocks noChangeArrowheads="1"/>
          </p:cNvSpPr>
          <p:nvPr/>
        </p:nvSpPr>
        <p:spPr bwMode="auto">
          <a:xfrm>
            <a:off x="725488" y="1727200"/>
            <a:ext cx="7880350" cy="337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1pPr>
            <a:lvl2pPr marL="914400" indent="-457200"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  <a:buFontTx/>
              <a:buAutoNum type="arabicPeriod"/>
            </a:pPr>
            <a:r>
              <a:rPr lang="en-GB" altLang="en-US">
                <a:solidFill>
                  <a:schemeClr val="tx1"/>
                </a:solidFill>
              </a:rPr>
              <a:t>For each point in the first image determine the corresponding point in the second image</a:t>
            </a:r>
          </a:p>
          <a:p>
            <a:pPr lvl="1">
              <a:spcBef>
                <a:spcPct val="50000"/>
              </a:spcBef>
            </a:pPr>
            <a:r>
              <a:rPr lang="en-GB" altLang="en-US"/>
              <a:t>(this is a search problem)</a:t>
            </a:r>
          </a:p>
          <a:p>
            <a:pPr>
              <a:spcBef>
                <a:spcPct val="50000"/>
              </a:spcBef>
              <a:buFontTx/>
              <a:buAutoNum type="arabicPeriod"/>
            </a:pPr>
            <a:endParaRPr lang="en-GB" altLang="en-US">
              <a:solidFill>
                <a:schemeClr val="tx1"/>
              </a:solidFill>
            </a:endParaRPr>
          </a:p>
          <a:p>
            <a:pPr>
              <a:spcBef>
                <a:spcPct val="50000"/>
              </a:spcBef>
              <a:buFontTx/>
              <a:buAutoNum type="arabicPeriod"/>
            </a:pPr>
            <a:r>
              <a:rPr lang="en-GB" altLang="en-US">
                <a:solidFill>
                  <a:schemeClr val="tx1"/>
                </a:solidFill>
              </a:rPr>
              <a:t>For each pair of matched points determine the 3D point by triangulation</a:t>
            </a:r>
          </a:p>
          <a:p>
            <a:pPr lvl="1">
              <a:spcBef>
                <a:spcPct val="50000"/>
              </a:spcBef>
            </a:pPr>
            <a:r>
              <a:rPr lang="en-GB" altLang="en-US"/>
              <a:t>(this is an estimation problem)</a:t>
            </a:r>
          </a:p>
        </p:txBody>
      </p:sp>
    </p:spTree>
    <p:extLst>
      <p:ext uri="{BB962C8B-B14F-4D97-AF65-F5344CB8AC3E}">
        <p14:creationId xmlns:p14="http://schemas.microsoft.com/office/powerpoint/2010/main" val="33230261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809" name="Group 12"/>
          <p:cNvGrpSpPr>
            <a:grpSpLocks/>
          </p:cNvGrpSpPr>
          <p:nvPr/>
        </p:nvGrpSpPr>
        <p:grpSpPr bwMode="auto">
          <a:xfrm>
            <a:off x="228600" y="2627313"/>
            <a:ext cx="8839200" cy="2347912"/>
            <a:chOff x="96" y="1824"/>
            <a:chExt cx="5568" cy="1479"/>
          </a:xfrm>
        </p:grpSpPr>
        <p:pic>
          <p:nvPicPr>
            <p:cNvPr id="119814" name="Picture 13" descr="chapel00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" y="1824"/>
              <a:ext cx="2784" cy="14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9815" name="Picture 14" descr="chapel01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0" y="1824"/>
              <a:ext cx="2784" cy="14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198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smtClean="0">
                <a:ea typeface="ＭＳ Ｐゴシック" pitchFamily="34" charset="-128"/>
              </a:rPr>
              <a:t>The correspondence problem</a:t>
            </a:r>
          </a:p>
        </p:txBody>
      </p:sp>
      <p:sp>
        <p:nvSpPr>
          <p:cNvPr id="119811" name="Text Box 7"/>
          <p:cNvSpPr txBox="1">
            <a:spLocks noChangeArrowheads="1"/>
          </p:cNvSpPr>
          <p:nvPr/>
        </p:nvSpPr>
        <p:spPr bwMode="auto">
          <a:xfrm>
            <a:off x="323850" y="1368425"/>
            <a:ext cx="8455025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GB" altLang="en-US" sz="2000">
                <a:solidFill>
                  <a:schemeClr val="tx1"/>
                </a:solidFill>
              </a:rPr>
              <a:t>Given</a:t>
            </a:r>
            <a:r>
              <a:rPr lang="en-GB" altLang="en-US"/>
              <a:t> </a:t>
            </a:r>
            <a:r>
              <a:rPr lang="en-GB" altLang="en-US" sz="2000">
                <a:solidFill>
                  <a:schemeClr val="tx2"/>
                </a:solidFill>
              </a:rPr>
              <a:t>a point </a:t>
            </a:r>
            <a:r>
              <a:rPr lang="en-GB" altLang="en-US" sz="2000">
                <a:solidFill>
                  <a:schemeClr val="tx2"/>
                </a:solidFill>
                <a:latin typeface="Times New Roman" pitchFamily="18" charset="0"/>
              </a:rPr>
              <a:t>x</a:t>
            </a:r>
            <a:r>
              <a:rPr lang="en-GB" altLang="en-US" sz="2000">
                <a:solidFill>
                  <a:schemeClr val="tx2"/>
                </a:solidFill>
              </a:rPr>
              <a:t> in one image find the corresponding point in the other image</a:t>
            </a:r>
          </a:p>
        </p:txBody>
      </p:sp>
      <p:sp>
        <p:nvSpPr>
          <p:cNvPr id="632847" name="Oval 15"/>
          <p:cNvSpPr>
            <a:spLocks noChangeAspect="1" noChangeArrowheads="1"/>
          </p:cNvSpPr>
          <p:nvPr/>
        </p:nvSpPr>
        <p:spPr bwMode="auto">
          <a:xfrm>
            <a:off x="1444625" y="3517900"/>
            <a:ext cx="109538" cy="109538"/>
          </a:xfrm>
          <a:prstGeom prst="ellipse">
            <a:avLst/>
          </a:prstGeom>
          <a:solidFill>
            <a:srgbClr val="FFFFFF"/>
          </a:solidFill>
          <a:ln w="12700">
            <a:solidFill>
              <a:schemeClr val="hlink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119813" name="Text Box 17"/>
          <p:cNvSpPr txBox="1">
            <a:spLocks noChangeArrowheads="1"/>
          </p:cNvSpPr>
          <p:nvPr/>
        </p:nvSpPr>
        <p:spPr bwMode="auto">
          <a:xfrm>
            <a:off x="376238" y="5611813"/>
            <a:ext cx="8453437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GB" altLang="en-US" sz="2000">
                <a:solidFill>
                  <a:schemeClr val="tx1"/>
                </a:solidFill>
              </a:rPr>
              <a:t>This appears to be a 2D search problem, but it is reduced to a 1D search by the</a:t>
            </a:r>
            <a:r>
              <a:rPr lang="en-GB" altLang="en-US"/>
              <a:t> epipolar constraint</a:t>
            </a:r>
          </a:p>
        </p:txBody>
      </p:sp>
    </p:spTree>
    <p:extLst>
      <p:ext uri="{BB962C8B-B14F-4D97-AF65-F5344CB8AC3E}">
        <p14:creationId xmlns:p14="http://schemas.microsoft.com/office/powerpoint/2010/main" val="4033591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2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284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3" name="Rectangle 2"/>
          <p:cNvSpPr>
            <a:spLocks noChangeArrowheads="1"/>
          </p:cNvSpPr>
          <p:nvPr/>
        </p:nvSpPr>
        <p:spPr bwMode="auto">
          <a:xfrm>
            <a:off x="0" y="1130300"/>
            <a:ext cx="8229600" cy="3602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18" tIns="45709" rIns="91418" bIns="45709"/>
          <a:lstStyle>
            <a:lvl1pPr marL="457200" indent="-457200"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1pPr>
            <a:lvl2pPr marL="914400" indent="-457200"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2pPr>
            <a:lvl3pPr marL="1371600" indent="-457200"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>
              <a:spcBef>
                <a:spcPct val="20000"/>
              </a:spcBef>
            </a:pPr>
            <a:endParaRPr lang="en-US" altLang="en-US"/>
          </a:p>
          <a:p>
            <a:pPr lvl="1">
              <a:spcBef>
                <a:spcPct val="20000"/>
              </a:spcBef>
              <a:buFontTx/>
              <a:buAutoNum type="arabicPeriod"/>
            </a:pPr>
            <a:r>
              <a:rPr lang="en-GB" altLang="en-US"/>
              <a:t> Epipolar geometry</a:t>
            </a:r>
          </a:p>
          <a:p>
            <a:pPr lvl="1">
              <a:spcBef>
                <a:spcPct val="20000"/>
              </a:spcBef>
              <a:buFontTx/>
              <a:buAutoNum type="arabicPeriod"/>
            </a:pPr>
            <a:endParaRPr lang="en-GB" altLang="en-US"/>
          </a:p>
          <a:p>
            <a:pPr lvl="2">
              <a:spcBef>
                <a:spcPct val="20000"/>
              </a:spcBef>
              <a:buFontTx/>
              <a:buChar char="•"/>
            </a:pPr>
            <a:r>
              <a:rPr lang="en-GB" altLang="en-US" sz="2000">
                <a:solidFill>
                  <a:schemeClr val="tx2"/>
                </a:solidFill>
              </a:rPr>
              <a:t>the geometry of two cameras</a:t>
            </a:r>
          </a:p>
          <a:p>
            <a:pPr lvl="2">
              <a:spcBef>
                <a:spcPct val="20000"/>
              </a:spcBef>
              <a:buFontTx/>
              <a:buChar char="•"/>
            </a:pPr>
            <a:r>
              <a:rPr lang="en-GB" altLang="en-US" sz="2000">
                <a:solidFill>
                  <a:schemeClr val="tx2"/>
                </a:solidFill>
              </a:rPr>
              <a:t>reduces the correspondence problem to a line search</a:t>
            </a:r>
          </a:p>
          <a:p>
            <a:pPr lvl="1">
              <a:spcBef>
                <a:spcPct val="20000"/>
              </a:spcBef>
              <a:buFontTx/>
              <a:buAutoNum type="arabicPeriod"/>
            </a:pPr>
            <a:endParaRPr lang="en-GB" altLang="en-US" sz="2200">
              <a:solidFill>
                <a:schemeClr val="tx1"/>
              </a:solidFill>
            </a:endParaRPr>
          </a:p>
          <a:p>
            <a:pPr lvl="1">
              <a:spcBef>
                <a:spcPct val="20000"/>
              </a:spcBef>
              <a:buFontTx/>
              <a:buAutoNum type="arabicPeriod"/>
            </a:pPr>
            <a:r>
              <a:rPr lang="en-GB" altLang="en-US"/>
              <a:t> Stereo correspondence algorithms</a:t>
            </a:r>
          </a:p>
          <a:p>
            <a:pPr lvl="1">
              <a:spcBef>
                <a:spcPct val="20000"/>
              </a:spcBef>
              <a:buFontTx/>
              <a:buAutoNum type="arabicPeriod"/>
            </a:pPr>
            <a:endParaRPr lang="en-GB" altLang="en-US"/>
          </a:p>
          <a:p>
            <a:pPr lvl="1">
              <a:spcBef>
                <a:spcPct val="20000"/>
              </a:spcBef>
              <a:buFontTx/>
              <a:buAutoNum type="arabicPeriod"/>
            </a:pPr>
            <a:r>
              <a:rPr lang="en-GB" altLang="en-US"/>
              <a:t> Triangulation</a:t>
            </a:r>
          </a:p>
          <a:p>
            <a:pPr>
              <a:spcBef>
                <a:spcPct val="25000"/>
              </a:spcBef>
              <a:buClr>
                <a:schemeClr val="tx2"/>
              </a:buClr>
            </a:pPr>
            <a:endParaRPr lang="en-GB" altLang="en-US" sz="2200">
              <a:solidFill>
                <a:schemeClr val="tx1"/>
              </a:solidFill>
            </a:endParaRPr>
          </a:p>
        </p:txBody>
      </p:sp>
      <p:sp>
        <p:nvSpPr>
          <p:cNvPr id="120834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smtClean="0">
                <a:ea typeface="ＭＳ Ｐゴシック" pitchFamily="34" charset="-128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29570828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smtClean="0">
                <a:ea typeface="ＭＳ Ｐゴシック" pitchFamily="34" charset="-128"/>
              </a:rPr>
              <a:t>Notation</a:t>
            </a:r>
          </a:p>
        </p:txBody>
      </p:sp>
      <p:sp>
        <p:nvSpPr>
          <p:cNvPr id="121858" name="Freeform 4"/>
          <p:cNvSpPr>
            <a:spLocks/>
          </p:cNvSpPr>
          <p:nvPr/>
        </p:nvSpPr>
        <p:spPr bwMode="auto">
          <a:xfrm>
            <a:off x="1206500" y="2971800"/>
            <a:ext cx="1295400" cy="1752600"/>
          </a:xfrm>
          <a:custGeom>
            <a:avLst/>
            <a:gdLst>
              <a:gd name="T0" fmla="*/ 0 w 768"/>
              <a:gd name="T1" fmla="*/ 0 h 1104"/>
              <a:gd name="T2" fmla="*/ 0 w 768"/>
              <a:gd name="T3" fmla="*/ 2147483647 h 1104"/>
              <a:gd name="T4" fmla="*/ 2147483647 w 768"/>
              <a:gd name="T5" fmla="*/ 2147483647 h 1104"/>
              <a:gd name="T6" fmla="*/ 2147483647 w 768"/>
              <a:gd name="T7" fmla="*/ 2147483647 h 1104"/>
              <a:gd name="T8" fmla="*/ 0 w 768"/>
              <a:gd name="T9" fmla="*/ 0 h 110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68"/>
              <a:gd name="T16" fmla="*/ 0 h 1104"/>
              <a:gd name="T17" fmla="*/ 768 w 768"/>
              <a:gd name="T18" fmla="*/ 1104 h 110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68" h="1104">
                <a:moveTo>
                  <a:pt x="0" y="0"/>
                </a:moveTo>
                <a:lnTo>
                  <a:pt x="0" y="720"/>
                </a:lnTo>
                <a:lnTo>
                  <a:pt x="768" y="1104"/>
                </a:lnTo>
                <a:lnTo>
                  <a:pt x="768" y="384"/>
                </a:lnTo>
                <a:lnTo>
                  <a:pt x="0" y="0"/>
                </a:lnTo>
                <a:close/>
              </a:path>
            </a:pathLst>
          </a:custGeom>
          <a:noFill/>
          <a:ln w="19050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1859" name="Freeform 5"/>
          <p:cNvSpPr>
            <a:spLocks/>
          </p:cNvSpPr>
          <p:nvPr/>
        </p:nvSpPr>
        <p:spPr bwMode="auto">
          <a:xfrm flipH="1">
            <a:off x="3721100" y="2971800"/>
            <a:ext cx="1371600" cy="1752600"/>
          </a:xfrm>
          <a:custGeom>
            <a:avLst/>
            <a:gdLst>
              <a:gd name="T0" fmla="*/ 0 w 768"/>
              <a:gd name="T1" fmla="*/ 0 h 1104"/>
              <a:gd name="T2" fmla="*/ 0 w 768"/>
              <a:gd name="T3" fmla="*/ 2147483647 h 1104"/>
              <a:gd name="T4" fmla="*/ 2147483647 w 768"/>
              <a:gd name="T5" fmla="*/ 2147483647 h 1104"/>
              <a:gd name="T6" fmla="*/ 2147483647 w 768"/>
              <a:gd name="T7" fmla="*/ 2147483647 h 1104"/>
              <a:gd name="T8" fmla="*/ 0 w 768"/>
              <a:gd name="T9" fmla="*/ 0 h 110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68"/>
              <a:gd name="T16" fmla="*/ 0 h 1104"/>
              <a:gd name="T17" fmla="*/ 768 w 768"/>
              <a:gd name="T18" fmla="*/ 1104 h 110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68" h="1104">
                <a:moveTo>
                  <a:pt x="0" y="0"/>
                </a:moveTo>
                <a:lnTo>
                  <a:pt x="0" y="720"/>
                </a:lnTo>
                <a:lnTo>
                  <a:pt x="768" y="1104"/>
                </a:lnTo>
                <a:lnTo>
                  <a:pt x="768" y="384"/>
                </a:lnTo>
                <a:lnTo>
                  <a:pt x="0" y="0"/>
                </a:lnTo>
                <a:close/>
              </a:path>
            </a:pathLst>
          </a:custGeom>
          <a:noFill/>
          <a:ln w="19050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1860" name="Oval 6"/>
          <p:cNvSpPr>
            <a:spLocks noChangeArrowheads="1"/>
          </p:cNvSpPr>
          <p:nvPr/>
        </p:nvSpPr>
        <p:spPr bwMode="auto">
          <a:xfrm>
            <a:off x="1016000" y="4381500"/>
            <a:ext cx="76200" cy="76200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121861" name="Oval 7"/>
          <p:cNvSpPr>
            <a:spLocks noChangeArrowheads="1"/>
          </p:cNvSpPr>
          <p:nvPr/>
        </p:nvSpPr>
        <p:spPr bwMode="auto">
          <a:xfrm>
            <a:off x="5207000" y="4381500"/>
            <a:ext cx="76200" cy="76200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121862" name="Line 8"/>
          <p:cNvSpPr>
            <a:spLocks noChangeShapeType="1"/>
          </p:cNvSpPr>
          <p:nvPr/>
        </p:nvSpPr>
        <p:spPr bwMode="auto">
          <a:xfrm>
            <a:off x="3721100" y="3581400"/>
            <a:ext cx="0" cy="83820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1863" name="Line 9"/>
          <p:cNvSpPr>
            <a:spLocks noChangeShapeType="1"/>
          </p:cNvSpPr>
          <p:nvPr/>
        </p:nvSpPr>
        <p:spPr bwMode="auto">
          <a:xfrm>
            <a:off x="2501900" y="3581400"/>
            <a:ext cx="0" cy="83820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1864" name="Line 10"/>
          <p:cNvSpPr>
            <a:spLocks noChangeShapeType="1"/>
          </p:cNvSpPr>
          <p:nvPr/>
        </p:nvSpPr>
        <p:spPr bwMode="auto">
          <a:xfrm flipH="1" flipV="1">
            <a:off x="2197100" y="3429000"/>
            <a:ext cx="304800" cy="15240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1865" name="Oval 11"/>
          <p:cNvSpPr>
            <a:spLocks noChangeArrowheads="1"/>
          </p:cNvSpPr>
          <p:nvPr/>
        </p:nvSpPr>
        <p:spPr bwMode="auto">
          <a:xfrm>
            <a:off x="1635125" y="3876675"/>
            <a:ext cx="76200" cy="76200"/>
          </a:xfrm>
          <a:prstGeom prst="ellipse">
            <a:avLst/>
          </a:prstGeom>
          <a:solidFill>
            <a:schemeClr val="hlink"/>
          </a:solidFill>
          <a:ln w="12700">
            <a:solidFill>
              <a:schemeClr val="hlink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121866" name="Line 12"/>
          <p:cNvSpPr>
            <a:spLocks noChangeShapeType="1"/>
          </p:cNvSpPr>
          <p:nvPr/>
        </p:nvSpPr>
        <p:spPr bwMode="auto">
          <a:xfrm flipH="1">
            <a:off x="3721100" y="3505200"/>
            <a:ext cx="152400" cy="7620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21867" name="Group 13"/>
          <p:cNvGrpSpPr>
            <a:grpSpLocks/>
          </p:cNvGrpSpPr>
          <p:nvPr/>
        </p:nvGrpSpPr>
        <p:grpSpPr bwMode="auto">
          <a:xfrm>
            <a:off x="2654300" y="2438400"/>
            <a:ext cx="457200" cy="571500"/>
            <a:chOff x="2304" y="1536"/>
            <a:chExt cx="288" cy="360"/>
          </a:xfrm>
        </p:grpSpPr>
        <p:sp>
          <p:nvSpPr>
            <p:cNvPr id="121888" name="Oval 14"/>
            <p:cNvSpPr>
              <a:spLocks noChangeArrowheads="1"/>
            </p:cNvSpPr>
            <p:nvPr/>
          </p:nvSpPr>
          <p:spPr bwMode="auto">
            <a:xfrm>
              <a:off x="2364" y="1824"/>
              <a:ext cx="72" cy="72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hlink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rgbClr val="0000CC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rgbClr val="0000CC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rgbClr val="0000CC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rgbClr val="0000CC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rgbClr val="0000CC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CC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CC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CC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CC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21889" name="Text Box 15"/>
            <p:cNvSpPr txBox="1">
              <a:spLocks noChangeArrowheads="1"/>
            </p:cNvSpPr>
            <p:nvPr/>
          </p:nvSpPr>
          <p:spPr bwMode="auto">
            <a:xfrm>
              <a:off x="2304" y="1536"/>
              <a:ext cx="28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rgbClr val="0000CC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rgbClr val="0000CC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rgbClr val="0000CC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rgbClr val="0000CC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rgbClr val="0000CC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CC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CC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CC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CC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>
                <a:spcBef>
                  <a:spcPct val="50000"/>
                </a:spcBef>
              </a:pPr>
              <a:endParaRPr lang="en-GB" altLang="en-US">
                <a:solidFill>
                  <a:schemeClr val="tx2"/>
                </a:solidFill>
              </a:endParaRPr>
            </a:p>
          </p:txBody>
        </p:sp>
      </p:grpSp>
      <p:sp>
        <p:nvSpPr>
          <p:cNvPr id="121868" name="Line 20"/>
          <p:cNvSpPr>
            <a:spLocks noChangeShapeType="1"/>
          </p:cNvSpPr>
          <p:nvPr/>
        </p:nvSpPr>
        <p:spPr bwMode="auto">
          <a:xfrm>
            <a:off x="2806700" y="2971800"/>
            <a:ext cx="2438400" cy="1447800"/>
          </a:xfrm>
          <a:prstGeom prst="line">
            <a:avLst/>
          </a:prstGeom>
          <a:noFill/>
          <a:ln w="12700">
            <a:solidFill>
              <a:schemeClr val="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1869" name="Oval 21"/>
          <p:cNvSpPr>
            <a:spLocks noChangeArrowheads="1"/>
          </p:cNvSpPr>
          <p:nvPr/>
        </p:nvSpPr>
        <p:spPr bwMode="auto">
          <a:xfrm>
            <a:off x="4343400" y="3875088"/>
            <a:ext cx="76200" cy="76200"/>
          </a:xfrm>
          <a:prstGeom prst="ellipse">
            <a:avLst/>
          </a:prstGeom>
          <a:solidFill>
            <a:schemeClr val="hlink"/>
          </a:solidFill>
          <a:ln w="12700">
            <a:solidFill>
              <a:schemeClr val="hlink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121870" name="Text Box 22"/>
          <p:cNvSpPr txBox="1">
            <a:spLocks noChangeArrowheads="1"/>
          </p:cNvSpPr>
          <p:nvPr/>
        </p:nvSpPr>
        <p:spPr bwMode="auto">
          <a:xfrm>
            <a:off x="1419225" y="3544888"/>
            <a:ext cx="304800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GB" altLang="en-US" sz="2200" b="1">
                <a:solidFill>
                  <a:schemeClr val="tx2"/>
                </a:solidFill>
                <a:latin typeface="Times New Roman" pitchFamily="18" charset="0"/>
              </a:rPr>
              <a:t>x</a:t>
            </a:r>
          </a:p>
        </p:txBody>
      </p:sp>
      <p:sp>
        <p:nvSpPr>
          <p:cNvPr id="121871" name="Text Box 23"/>
          <p:cNvSpPr txBox="1">
            <a:spLocks noChangeArrowheads="1"/>
          </p:cNvSpPr>
          <p:nvPr/>
        </p:nvSpPr>
        <p:spPr bwMode="auto">
          <a:xfrm>
            <a:off x="4508500" y="3613150"/>
            <a:ext cx="304800" cy="42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GB" altLang="en-US" sz="2200" b="1">
                <a:solidFill>
                  <a:schemeClr val="tx2"/>
                </a:solidFill>
                <a:latin typeface="Times New Roman" pitchFamily="18" charset="0"/>
              </a:rPr>
              <a:t>x</a:t>
            </a:r>
          </a:p>
        </p:txBody>
      </p:sp>
      <p:sp>
        <p:nvSpPr>
          <p:cNvPr id="121872" name="Text Box 24"/>
          <p:cNvSpPr txBox="1">
            <a:spLocks noChangeArrowheads="1"/>
          </p:cNvSpPr>
          <p:nvPr/>
        </p:nvSpPr>
        <p:spPr bwMode="auto">
          <a:xfrm>
            <a:off x="4635500" y="3594100"/>
            <a:ext cx="5334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GB" altLang="en-US" sz="800" b="1">
                <a:solidFill>
                  <a:schemeClr val="tx2"/>
                </a:solidFill>
              </a:rPr>
              <a:t> </a:t>
            </a:r>
            <a:r>
              <a:rPr lang="en-GB" altLang="en-US" sz="1400" b="1">
                <a:solidFill>
                  <a:schemeClr val="tx2"/>
                </a:solidFill>
              </a:rPr>
              <a:t>/</a:t>
            </a:r>
          </a:p>
        </p:txBody>
      </p:sp>
      <p:sp>
        <p:nvSpPr>
          <p:cNvPr id="121873" name="Text Box 25"/>
          <p:cNvSpPr txBox="1">
            <a:spLocks noChangeArrowheads="1"/>
          </p:cNvSpPr>
          <p:nvPr/>
        </p:nvSpPr>
        <p:spPr bwMode="auto">
          <a:xfrm>
            <a:off x="2632075" y="2528888"/>
            <a:ext cx="361950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GB" altLang="en-US" sz="2200" b="1">
                <a:solidFill>
                  <a:schemeClr val="tx2"/>
                </a:solidFill>
                <a:latin typeface="Times New Roman" pitchFamily="18" charset="0"/>
              </a:rPr>
              <a:t>X</a:t>
            </a:r>
          </a:p>
        </p:txBody>
      </p:sp>
      <p:sp>
        <p:nvSpPr>
          <p:cNvPr id="121874" name="Text Box 26"/>
          <p:cNvSpPr txBox="1">
            <a:spLocks noChangeArrowheads="1"/>
          </p:cNvSpPr>
          <p:nvPr/>
        </p:nvSpPr>
        <p:spPr bwMode="auto">
          <a:xfrm>
            <a:off x="801688" y="4445000"/>
            <a:ext cx="45243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GB" altLang="en-US">
                <a:solidFill>
                  <a:schemeClr val="tx1"/>
                </a:solidFill>
                <a:latin typeface="Times New Roman" pitchFamily="18" charset="0"/>
              </a:rPr>
              <a:t>C</a:t>
            </a:r>
          </a:p>
        </p:txBody>
      </p:sp>
      <p:grpSp>
        <p:nvGrpSpPr>
          <p:cNvPr id="121875" name="Group 27"/>
          <p:cNvGrpSpPr>
            <a:grpSpLocks/>
          </p:cNvGrpSpPr>
          <p:nvPr/>
        </p:nvGrpSpPr>
        <p:grpSpPr bwMode="auto">
          <a:xfrm>
            <a:off x="5148263" y="4391025"/>
            <a:ext cx="787400" cy="490538"/>
            <a:chOff x="3875" y="2766"/>
            <a:chExt cx="496" cy="309"/>
          </a:xfrm>
        </p:grpSpPr>
        <p:sp>
          <p:nvSpPr>
            <p:cNvPr id="121886" name="Text Box 28"/>
            <p:cNvSpPr txBox="1">
              <a:spLocks noChangeArrowheads="1"/>
            </p:cNvSpPr>
            <p:nvPr/>
          </p:nvSpPr>
          <p:spPr bwMode="auto">
            <a:xfrm>
              <a:off x="3875" y="2787"/>
              <a:ext cx="285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rgbClr val="0000CC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rgbClr val="0000CC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rgbClr val="0000CC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rgbClr val="0000CC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rgbClr val="0000CC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CC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CC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CC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CC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GB" altLang="en-US">
                  <a:solidFill>
                    <a:schemeClr val="tx1"/>
                  </a:solidFill>
                  <a:latin typeface="Times New Roman" pitchFamily="18" charset="0"/>
                </a:rPr>
                <a:t>C</a:t>
              </a:r>
            </a:p>
          </p:txBody>
        </p:sp>
        <p:sp>
          <p:nvSpPr>
            <p:cNvPr id="121887" name="Text Box 29"/>
            <p:cNvSpPr txBox="1">
              <a:spLocks noChangeArrowheads="1"/>
            </p:cNvSpPr>
            <p:nvPr/>
          </p:nvSpPr>
          <p:spPr bwMode="auto">
            <a:xfrm>
              <a:off x="4035" y="2766"/>
              <a:ext cx="336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rgbClr val="0000CC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rgbClr val="0000CC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rgbClr val="0000CC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rgbClr val="0000CC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rgbClr val="0000CC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CC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CC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CC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CC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GB" altLang="en-US" sz="800" b="1">
                  <a:solidFill>
                    <a:schemeClr val="tx2"/>
                  </a:solidFill>
                </a:rPr>
                <a:t> </a:t>
              </a:r>
              <a:r>
                <a:rPr lang="en-GB" altLang="en-US" sz="1600" b="1">
                  <a:solidFill>
                    <a:schemeClr val="tx2"/>
                  </a:solidFill>
                </a:rPr>
                <a:t>/</a:t>
              </a:r>
            </a:p>
          </p:txBody>
        </p:sp>
      </p:grpSp>
      <p:sp>
        <p:nvSpPr>
          <p:cNvPr id="121876" name="Line 30"/>
          <p:cNvSpPr>
            <a:spLocks noChangeShapeType="1"/>
          </p:cNvSpPr>
          <p:nvPr/>
        </p:nvSpPr>
        <p:spPr bwMode="auto">
          <a:xfrm flipH="1">
            <a:off x="1063625" y="2955925"/>
            <a:ext cx="1746250" cy="1471613"/>
          </a:xfrm>
          <a:prstGeom prst="line">
            <a:avLst/>
          </a:prstGeom>
          <a:noFill/>
          <a:ln w="12700">
            <a:solidFill>
              <a:schemeClr val="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1877" name="Text Box 31"/>
          <p:cNvSpPr txBox="1">
            <a:spLocks noChangeArrowheads="1"/>
          </p:cNvSpPr>
          <p:nvPr/>
        </p:nvSpPr>
        <p:spPr bwMode="auto">
          <a:xfrm>
            <a:off x="450850" y="1201738"/>
            <a:ext cx="75168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GB" altLang="en-US" sz="2000"/>
              <a:t>The two cameras are P and P</a:t>
            </a:r>
            <a:r>
              <a:rPr lang="en-GB" altLang="en-US" sz="2000" b="1" baseline="50000"/>
              <a:t>/</a:t>
            </a:r>
            <a:r>
              <a:rPr lang="en-GB" altLang="en-US" sz="2000"/>
              <a:t>, and a 3D point </a:t>
            </a:r>
            <a:r>
              <a:rPr lang="en-GB" altLang="en-US" b="1">
                <a:latin typeface="Times New Roman" pitchFamily="18" charset="0"/>
              </a:rPr>
              <a:t>X</a:t>
            </a:r>
            <a:r>
              <a:rPr lang="en-GB" altLang="en-US" sz="2000"/>
              <a:t> is imaged as </a:t>
            </a:r>
            <a:endParaRPr lang="en-GB" altLang="en-US" sz="2000" b="1"/>
          </a:p>
        </p:txBody>
      </p:sp>
      <p:sp>
        <p:nvSpPr>
          <p:cNvPr id="650273" name="Text Box 33"/>
          <p:cNvSpPr txBox="1">
            <a:spLocks noChangeArrowheads="1"/>
          </p:cNvSpPr>
          <p:nvPr/>
        </p:nvSpPr>
        <p:spPr bwMode="auto">
          <a:xfrm>
            <a:off x="112713" y="6062663"/>
            <a:ext cx="89185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GB" altLang="en-US" sz="2000"/>
              <a:t>for equations involving homogeneous quantities ‘=</a:t>
            </a:r>
            <a:r>
              <a:rPr lang="ja-JP" altLang="en-US" sz="2000"/>
              <a:t>’</a:t>
            </a:r>
            <a:r>
              <a:rPr lang="en-US" altLang="ja-JP" sz="2000"/>
              <a:t> </a:t>
            </a:r>
            <a:r>
              <a:rPr lang="en-GB" altLang="ja-JP" sz="2000"/>
              <a:t>means </a:t>
            </a:r>
            <a:r>
              <a:rPr lang="en-GB" altLang="en-US" sz="2000"/>
              <a:t>‘</a:t>
            </a:r>
            <a:r>
              <a:rPr lang="en-GB" altLang="ja-JP" sz="2000"/>
              <a:t>equal up to scale</a:t>
            </a:r>
            <a:r>
              <a:rPr lang="ja-JP" altLang="en-US" sz="2000"/>
              <a:t>’</a:t>
            </a:r>
            <a:endParaRPr lang="en-GB" altLang="en-US" sz="2000" b="1"/>
          </a:p>
        </p:txBody>
      </p:sp>
      <p:sp>
        <p:nvSpPr>
          <p:cNvPr id="121879" name="Text Box 35"/>
          <p:cNvSpPr txBox="1">
            <a:spLocks noChangeArrowheads="1"/>
          </p:cNvSpPr>
          <p:nvPr/>
        </p:nvSpPr>
        <p:spPr bwMode="auto">
          <a:xfrm>
            <a:off x="2117725" y="2941638"/>
            <a:ext cx="3492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GB" altLang="en-US" sz="2000"/>
              <a:t>P</a:t>
            </a:r>
          </a:p>
        </p:txBody>
      </p:sp>
      <p:sp>
        <p:nvSpPr>
          <p:cNvPr id="121880" name="Text Box 36"/>
          <p:cNvSpPr txBox="1">
            <a:spLocks noChangeArrowheads="1"/>
          </p:cNvSpPr>
          <p:nvPr/>
        </p:nvSpPr>
        <p:spPr bwMode="auto">
          <a:xfrm>
            <a:off x="3405188" y="3019425"/>
            <a:ext cx="4032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GB" altLang="en-US" sz="2000"/>
              <a:t>P</a:t>
            </a:r>
            <a:r>
              <a:rPr lang="en-GB" altLang="en-US" sz="2000" b="1" baseline="50000"/>
              <a:t>/</a:t>
            </a:r>
          </a:p>
        </p:txBody>
      </p:sp>
      <p:sp>
        <p:nvSpPr>
          <p:cNvPr id="121881" name="Line 37"/>
          <p:cNvSpPr>
            <a:spLocks noChangeShapeType="1"/>
          </p:cNvSpPr>
          <p:nvPr/>
        </p:nvSpPr>
        <p:spPr bwMode="auto">
          <a:xfrm>
            <a:off x="3467100" y="2819400"/>
            <a:ext cx="601663" cy="374650"/>
          </a:xfrm>
          <a:prstGeom prst="line">
            <a:avLst/>
          </a:prstGeom>
          <a:noFill/>
          <a:ln w="25400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1882" name="Line 40"/>
          <p:cNvSpPr>
            <a:spLocks noChangeShapeType="1"/>
          </p:cNvSpPr>
          <p:nvPr/>
        </p:nvSpPr>
        <p:spPr bwMode="auto">
          <a:xfrm flipH="1">
            <a:off x="1952625" y="2855913"/>
            <a:ext cx="376238" cy="300037"/>
          </a:xfrm>
          <a:prstGeom prst="line">
            <a:avLst/>
          </a:prstGeom>
          <a:noFill/>
          <a:ln w="25400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50281" name="Text Box 41"/>
          <p:cNvSpPr txBox="1">
            <a:spLocks noChangeArrowheads="1"/>
          </p:cNvSpPr>
          <p:nvPr/>
        </p:nvSpPr>
        <p:spPr bwMode="auto">
          <a:xfrm>
            <a:off x="0" y="5548313"/>
            <a:ext cx="21415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GB" altLang="en-US">
                <a:solidFill>
                  <a:schemeClr val="hlink"/>
                </a:solidFill>
              </a:rPr>
              <a:t>Warning</a:t>
            </a:r>
          </a:p>
        </p:txBody>
      </p:sp>
      <p:pic>
        <p:nvPicPr>
          <p:cNvPr id="121884" name="Picture 44" descr="Edittex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1763" y="1798638"/>
            <a:ext cx="3929062" cy="411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1885" name="Picture 3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9325" y="2847975"/>
            <a:ext cx="2786063" cy="1582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467511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0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650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0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0273" grpId="0" autoUpdateAnimBg="0"/>
      <p:bldP spid="650281" grpId="0" autoUpdateAnimBg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1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GB" altLang="en-US" sz="6000" smtClean="0">
                <a:ea typeface="ＭＳ Ｐゴシック" pitchFamily="34" charset="-128"/>
              </a:rPr>
              <a:t>Epipolar geometry</a:t>
            </a:r>
          </a:p>
        </p:txBody>
      </p:sp>
    </p:spTree>
    <p:extLst>
      <p:ext uri="{BB962C8B-B14F-4D97-AF65-F5344CB8AC3E}">
        <p14:creationId xmlns:p14="http://schemas.microsoft.com/office/powerpoint/2010/main" val="21367223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5" name="Freeform 2"/>
          <p:cNvSpPr>
            <a:spLocks/>
          </p:cNvSpPr>
          <p:nvPr/>
        </p:nvSpPr>
        <p:spPr bwMode="auto">
          <a:xfrm>
            <a:off x="2209800" y="2971800"/>
            <a:ext cx="1295400" cy="1752600"/>
          </a:xfrm>
          <a:custGeom>
            <a:avLst/>
            <a:gdLst>
              <a:gd name="T0" fmla="*/ 0 w 768"/>
              <a:gd name="T1" fmla="*/ 0 h 1104"/>
              <a:gd name="T2" fmla="*/ 0 w 768"/>
              <a:gd name="T3" fmla="*/ 2147483647 h 1104"/>
              <a:gd name="T4" fmla="*/ 2147483647 w 768"/>
              <a:gd name="T5" fmla="*/ 2147483647 h 1104"/>
              <a:gd name="T6" fmla="*/ 2147483647 w 768"/>
              <a:gd name="T7" fmla="*/ 2147483647 h 1104"/>
              <a:gd name="T8" fmla="*/ 0 w 768"/>
              <a:gd name="T9" fmla="*/ 0 h 110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68"/>
              <a:gd name="T16" fmla="*/ 0 h 1104"/>
              <a:gd name="T17" fmla="*/ 768 w 768"/>
              <a:gd name="T18" fmla="*/ 1104 h 110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68" h="1104">
                <a:moveTo>
                  <a:pt x="0" y="0"/>
                </a:moveTo>
                <a:lnTo>
                  <a:pt x="0" y="720"/>
                </a:lnTo>
                <a:lnTo>
                  <a:pt x="768" y="1104"/>
                </a:lnTo>
                <a:lnTo>
                  <a:pt x="768" y="384"/>
                </a:lnTo>
                <a:lnTo>
                  <a:pt x="0" y="0"/>
                </a:lnTo>
                <a:close/>
              </a:path>
            </a:pathLst>
          </a:custGeom>
          <a:noFill/>
          <a:ln w="19050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3906" name="Freeform 3"/>
          <p:cNvSpPr>
            <a:spLocks/>
          </p:cNvSpPr>
          <p:nvPr/>
        </p:nvSpPr>
        <p:spPr bwMode="auto">
          <a:xfrm flipH="1">
            <a:off x="4724400" y="2971800"/>
            <a:ext cx="1371600" cy="1752600"/>
          </a:xfrm>
          <a:custGeom>
            <a:avLst/>
            <a:gdLst>
              <a:gd name="T0" fmla="*/ 0 w 768"/>
              <a:gd name="T1" fmla="*/ 0 h 1104"/>
              <a:gd name="T2" fmla="*/ 0 w 768"/>
              <a:gd name="T3" fmla="*/ 2147483647 h 1104"/>
              <a:gd name="T4" fmla="*/ 2147483647 w 768"/>
              <a:gd name="T5" fmla="*/ 2147483647 h 1104"/>
              <a:gd name="T6" fmla="*/ 2147483647 w 768"/>
              <a:gd name="T7" fmla="*/ 2147483647 h 1104"/>
              <a:gd name="T8" fmla="*/ 0 w 768"/>
              <a:gd name="T9" fmla="*/ 0 h 110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68"/>
              <a:gd name="T16" fmla="*/ 0 h 1104"/>
              <a:gd name="T17" fmla="*/ 768 w 768"/>
              <a:gd name="T18" fmla="*/ 1104 h 110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68" h="1104">
                <a:moveTo>
                  <a:pt x="0" y="0"/>
                </a:moveTo>
                <a:lnTo>
                  <a:pt x="0" y="720"/>
                </a:lnTo>
                <a:lnTo>
                  <a:pt x="768" y="1104"/>
                </a:lnTo>
                <a:lnTo>
                  <a:pt x="768" y="384"/>
                </a:lnTo>
                <a:lnTo>
                  <a:pt x="0" y="0"/>
                </a:lnTo>
                <a:close/>
              </a:path>
            </a:pathLst>
          </a:custGeom>
          <a:noFill/>
          <a:ln w="19050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3907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solidFill>
                  <a:schemeClr val="tx1"/>
                </a:solidFill>
                <a:ea typeface="ＭＳ Ｐゴシック" pitchFamily="34" charset="-128"/>
              </a:rPr>
              <a:t>Epipolar geometry</a:t>
            </a:r>
          </a:p>
        </p:txBody>
      </p:sp>
      <p:sp>
        <p:nvSpPr>
          <p:cNvPr id="123908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0" y="1066800"/>
            <a:ext cx="9144000" cy="990600"/>
          </a:xfrm>
        </p:spPr>
        <p:txBody>
          <a:bodyPr/>
          <a:lstStyle/>
          <a:p>
            <a:pPr lvl="1">
              <a:buFontTx/>
              <a:buNone/>
            </a:pPr>
            <a:r>
              <a:rPr lang="en-US" altLang="en-US" smtClean="0">
                <a:ea typeface="ＭＳ Ｐゴシック" pitchFamily="34" charset="-128"/>
              </a:rPr>
              <a:t>Given an image point in one view, where is the corresponding point in the other view?</a:t>
            </a:r>
          </a:p>
        </p:txBody>
      </p:sp>
      <p:sp>
        <p:nvSpPr>
          <p:cNvPr id="123909" name="Oval 6"/>
          <p:cNvSpPr>
            <a:spLocks noChangeArrowheads="1"/>
          </p:cNvSpPr>
          <p:nvPr/>
        </p:nvSpPr>
        <p:spPr bwMode="auto">
          <a:xfrm>
            <a:off x="2019300" y="4381500"/>
            <a:ext cx="76200" cy="76200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123910" name="Oval 7"/>
          <p:cNvSpPr>
            <a:spLocks noChangeArrowheads="1"/>
          </p:cNvSpPr>
          <p:nvPr/>
        </p:nvSpPr>
        <p:spPr bwMode="auto">
          <a:xfrm>
            <a:off x="6210300" y="4381500"/>
            <a:ext cx="76200" cy="76200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123911" name="Line 8"/>
          <p:cNvSpPr>
            <a:spLocks noChangeShapeType="1"/>
          </p:cNvSpPr>
          <p:nvPr/>
        </p:nvSpPr>
        <p:spPr bwMode="auto">
          <a:xfrm>
            <a:off x="4724400" y="3581400"/>
            <a:ext cx="0" cy="83820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3912" name="Line 9"/>
          <p:cNvSpPr>
            <a:spLocks noChangeShapeType="1"/>
          </p:cNvSpPr>
          <p:nvPr/>
        </p:nvSpPr>
        <p:spPr bwMode="auto">
          <a:xfrm>
            <a:off x="3505200" y="3581400"/>
            <a:ext cx="0" cy="83820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3913" name="Line 10"/>
          <p:cNvSpPr>
            <a:spLocks noChangeShapeType="1"/>
          </p:cNvSpPr>
          <p:nvPr/>
        </p:nvSpPr>
        <p:spPr bwMode="auto">
          <a:xfrm flipH="1" flipV="1">
            <a:off x="3200400" y="3429000"/>
            <a:ext cx="304800" cy="15240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4835525" y="3048000"/>
            <a:ext cx="2733675" cy="1376363"/>
            <a:chOff x="3046" y="1920"/>
            <a:chExt cx="1722" cy="867"/>
          </a:xfrm>
        </p:grpSpPr>
        <p:sp>
          <p:nvSpPr>
            <p:cNvPr id="123938" name="Freeform 12"/>
            <p:cNvSpPr>
              <a:spLocks/>
            </p:cNvSpPr>
            <p:nvPr/>
          </p:nvSpPr>
          <p:spPr bwMode="auto">
            <a:xfrm>
              <a:off x="3046" y="2064"/>
              <a:ext cx="772" cy="723"/>
            </a:xfrm>
            <a:custGeom>
              <a:avLst/>
              <a:gdLst>
                <a:gd name="T0" fmla="*/ 0 w 772"/>
                <a:gd name="T1" fmla="*/ 723 h 723"/>
                <a:gd name="T2" fmla="*/ 772 w 772"/>
                <a:gd name="T3" fmla="*/ 0 h 723"/>
                <a:gd name="T4" fmla="*/ 0 60000 65536"/>
                <a:gd name="T5" fmla="*/ 0 60000 65536"/>
                <a:gd name="T6" fmla="*/ 0 w 772"/>
                <a:gd name="T7" fmla="*/ 0 h 723"/>
                <a:gd name="T8" fmla="*/ 772 w 772"/>
                <a:gd name="T9" fmla="*/ 723 h 723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772" h="723">
                  <a:moveTo>
                    <a:pt x="0" y="723"/>
                  </a:moveTo>
                  <a:lnTo>
                    <a:pt x="772" y="0"/>
                  </a:lnTo>
                </a:path>
              </a:pathLst>
            </a:custGeom>
            <a:noFill/>
            <a:ln w="1905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8989" name="Text Box 13"/>
            <p:cNvSpPr txBox="1">
              <a:spLocks noChangeArrowheads="1"/>
            </p:cNvSpPr>
            <p:nvPr/>
          </p:nvSpPr>
          <p:spPr bwMode="auto">
            <a:xfrm>
              <a:off x="3876" y="1920"/>
              <a:ext cx="892" cy="231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>
              <a:spAutoFit/>
              <a:flatTx/>
            </a:bodyPr>
            <a:lstStyle/>
            <a:p>
              <a:pPr algn="ctr">
                <a:defRPr/>
              </a:pPr>
              <a:r>
                <a:rPr lang="en-US" sz="1800">
                  <a:solidFill>
                    <a:srgbClr val="3333FF"/>
                  </a:solidFill>
                  <a:ea typeface="+mn-ea"/>
                </a:rPr>
                <a:t>epipolar</a:t>
              </a:r>
              <a:r>
                <a:rPr lang="en-US" sz="1800" b="1">
                  <a:solidFill>
                    <a:srgbClr val="3333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ea typeface="+mn-ea"/>
                </a:rPr>
                <a:t> </a:t>
              </a:r>
              <a:r>
                <a:rPr lang="en-US" sz="1800">
                  <a:solidFill>
                    <a:srgbClr val="3333FF"/>
                  </a:solidFill>
                  <a:ea typeface="+mn-ea"/>
                </a:rPr>
                <a:t>line</a:t>
              </a:r>
            </a:p>
          </p:txBody>
        </p:sp>
      </p:grpSp>
      <p:grpSp>
        <p:nvGrpSpPr>
          <p:cNvPr id="3" name="Group 14"/>
          <p:cNvGrpSpPr>
            <a:grpSpLocks/>
          </p:cNvGrpSpPr>
          <p:nvPr/>
        </p:nvGrpSpPr>
        <p:grpSpPr bwMode="auto">
          <a:xfrm>
            <a:off x="2055813" y="2514600"/>
            <a:ext cx="2287587" cy="1900238"/>
            <a:chOff x="1295" y="1584"/>
            <a:chExt cx="1441" cy="1197"/>
          </a:xfrm>
        </p:grpSpPr>
        <p:sp>
          <p:nvSpPr>
            <p:cNvPr id="123936" name="Line 15"/>
            <p:cNvSpPr>
              <a:spLocks noChangeShapeType="1"/>
            </p:cNvSpPr>
            <p:nvPr/>
          </p:nvSpPr>
          <p:spPr bwMode="auto">
            <a:xfrm flipV="1">
              <a:off x="1295" y="2464"/>
              <a:ext cx="386" cy="317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3937" name="Line 16"/>
            <p:cNvSpPr>
              <a:spLocks noChangeShapeType="1"/>
            </p:cNvSpPr>
            <p:nvPr/>
          </p:nvSpPr>
          <p:spPr bwMode="auto">
            <a:xfrm flipV="1">
              <a:off x="1680" y="1584"/>
              <a:ext cx="1056" cy="8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638993" name="Oval 17"/>
          <p:cNvSpPr>
            <a:spLocks noChangeArrowheads="1"/>
          </p:cNvSpPr>
          <p:nvPr/>
        </p:nvSpPr>
        <p:spPr bwMode="auto">
          <a:xfrm>
            <a:off x="2638425" y="3876675"/>
            <a:ext cx="76200" cy="76200"/>
          </a:xfrm>
          <a:prstGeom prst="ellipse">
            <a:avLst/>
          </a:prstGeom>
          <a:solidFill>
            <a:schemeClr val="hlink"/>
          </a:solidFill>
          <a:ln w="12700">
            <a:solidFill>
              <a:schemeClr val="hlink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123917" name="Line 18"/>
          <p:cNvSpPr>
            <a:spLocks noChangeShapeType="1"/>
          </p:cNvSpPr>
          <p:nvPr/>
        </p:nvSpPr>
        <p:spPr bwMode="auto">
          <a:xfrm flipH="1">
            <a:off x="4724400" y="3505200"/>
            <a:ext cx="152400" cy="7620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4" name="Group 19"/>
          <p:cNvGrpSpPr>
            <a:grpSpLocks/>
          </p:cNvGrpSpPr>
          <p:nvPr/>
        </p:nvGrpSpPr>
        <p:grpSpPr bwMode="auto">
          <a:xfrm>
            <a:off x="3657600" y="2438400"/>
            <a:ext cx="457200" cy="571500"/>
            <a:chOff x="2304" y="1536"/>
            <a:chExt cx="288" cy="360"/>
          </a:xfrm>
        </p:grpSpPr>
        <p:sp>
          <p:nvSpPr>
            <p:cNvPr id="123934" name="Oval 20"/>
            <p:cNvSpPr>
              <a:spLocks noChangeArrowheads="1"/>
            </p:cNvSpPr>
            <p:nvPr/>
          </p:nvSpPr>
          <p:spPr bwMode="auto">
            <a:xfrm>
              <a:off x="2364" y="1824"/>
              <a:ext cx="72" cy="72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hlink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rgbClr val="0000CC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rgbClr val="0000CC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rgbClr val="0000CC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rgbClr val="0000CC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rgbClr val="0000CC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CC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CC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CC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CC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23935" name="Text Box 21"/>
            <p:cNvSpPr txBox="1">
              <a:spLocks noChangeArrowheads="1"/>
            </p:cNvSpPr>
            <p:nvPr/>
          </p:nvSpPr>
          <p:spPr bwMode="auto">
            <a:xfrm>
              <a:off x="2304" y="1536"/>
              <a:ext cx="28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rgbClr val="0000CC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rgbClr val="0000CC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rgbClr val="0000CC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rgbClr val="0000CC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rgbClr val="0000CC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CC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CC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CC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CC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GB" altLang="en-US">
                  <a:solidFill>
                    <a:schemeClr val="tx2"/>
                  </a:solidFill>
                </a:rPr>
                <a:t>?</a:t>
              </a:r>
            </a:p>
          </p:txBody>
        </p:sp>
      </p:grpSp>
      <p:grpSp>
        <p:nvGrpSpPr>
          <p:cNvPr id="5" name="Group 22"/>
          <p:cNvGrpSpPr>
            <a:grpSpLocks/>
          </p:cNvGrpSpPr>
          <p:nvPr/>
        </p:nvGrpSpPr>
        <p:grpSpPr bwMode="auto">
          <a:xfrm>
            <a:off x="2057400" y="4378325"/>
            <a:ext cx="4191000" cy="819150"/>
            <a:chOff x="1296" y="2758"/>
            <a:chExt cx="2640" cy="516"/>
          </a:xfrm>
        </p:grpSpPr>
        <p:grpSp>
          <p:nvGrpSpPr>
            <p:cNvPr id="123928" name="Group 23"/>
            <p:cNvGrpSpPr>
              <a:grpSpLocks/>
            </p:cNvGrpSpPr>
            <p:nvPr/>
          </p:nvGrpSpPr>
          <p:grpSpPr bwMode="auto">
            <a:xfrm>
              <a:off x="1296" y="2758"/>
              <a:ext cx="2640" cy="48"/>
              <a:chOff x="1296" y="2758"/>
              <a:chExt cx="2640" cy="48"/>
            </a:xfrm>
          </p:grpSpPr>
          <p:sp>
            <p:nvSpPr>
              <p:cNvPr id="123931" name="Line 24"/>
              <p:cNvSpPr>
                <a:spLocks noChangeShapeType="1"/>
              </p:cNvSpPr>
              <p:nvPr/>
            </p:nvSpPr>
            <p:spPr bwMode="auto">
              <a:xfrm>
                <a:off x="1296" y="2784"/>
                <a:ext cx="2640" cy="0"/>
              </a:xfrm>
              <a:prstGeom prst="line">
                <a:avLst/>
              </a:prstGeom>
              <a:noFill/>
              <a:ln w="12700">
                <a:solidFill>
                  <a:schemeClr val="tx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3932" name="Oval 25"/>
              <p:cNvSpPr>
                <a:spLocks noChangeArrowheads="1"/>
              </p:cNvSpPr>
              <p:nvPr/>
            </p:nvSpPr>
            <p:spPr bwMode="auto">
              <a:xfrm>
                <a:off x="3024" y="2758"/>
                <a:ext cx="48" cy="48"/>
              </a:xfrm>
              <a:prstGeom prst="ellipse">
                <a:avLst/>
              </a:prstGeom>
              <a:solidFill>
                <a:schemeClr val="tx2"/>
              </a:solidFill>
              <a:ln w="12700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rgbClr val="0000CC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rgbClr val="0000CC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rgbClr val="0000CC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rgbClr val="0000CC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rgbClr val="0000CC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rgbClr val="0000CC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rgbClr val="0000CC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rgbClr val="0000CC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rgbClr val="0000CC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23933" name="Oval 26"/>
              <p:cNvSpPr>
                <a:spLocks noChangeArrowheads="1"/>
              </p:cNvSpPr>
              <p:nvPr/>
            </p:nvSpPr>
            <p:spPr bwMode="auto">
              <a:xfrm>
                <a:off x="2112" y="2758"/>
                <a:ext cx="48" cy="48"/>
              </a:xfrm>
              <a:prstGeom prst="ellipse">
                <a:avLst/>
              </a:prstGeom>
              <a:solidFill>
                <a:schemeClr val="tx2"/>
              </a:solidFill>
              <a:ln w="12700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rgbClr val="0000CC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rgbClr val="0000CC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rgbClr val="0000CC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rgbClr val="0000CC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rgbClr val="0000CC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rgbClr val="0000CC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rgbClr val="0000CC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rgbClr val="0000CC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rgbClr val="0000CC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123929" name="Freeform 27"/>
            <p:cNvSpPr>
              <a:spLocks/>
            </p:cNvSpPr>
            <p:nvPr/>
          </p:nvSpPr>
          <p:spPr bwMode="auto">
            <a:xfrm>
              <a:off x="2543" y="2813"/>
              <a:ext cx="467" cy="347"/>
            </a:xfrm>
            <a:custGeom>
              <a:avLst/>
              <a:gdLst>
                <a:gd name="T0" fmla="*/ 467 w 467"/>
                <a:gd name="T1" fmla="*/ 347 h 347"/>
                <a:gd name="T2" fmla="*/ 0 w 467"/>
                <a:gd name="T3" fmla="*/ 0 h 347"/>
                <a:gd name="T4" fmla="*/ 0 60000 65536"/>
                <a:gd name="T5" fmla="*/ 0 60000 65536"/>
                <a:gd name="T6" fmla="*/ 0 w 467"/>
                <a:gd name="T7" fmla="*/ 0 h 347"/>
                <a:gd name="T8" fmla="*/ 467 w 467"/>
                <a:gd name="T9" fmla="*/ 347 h 347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467" h="347">
                  <a:moveTo>
                    <a:pt x="467" y="347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chemeClr val="tx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3930" name="Text Box 28"/>
            <p:cNvSpPr txBox="1">
              <a:spLocks noChangeArrowheads="1"/>
            </p:cNvSpPr>
            <p:nvPr/>
          </p:nvSpPr>
          <p:spPr bwMode="auto">
            <a:xfrm>
              <a:off x="2976" y="3024"/>
              <a:ext cx="768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rgbClr val="0000CC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rgbClr val="0000CC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rgbClr val="0000CC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rgbClr val="0000CC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rgbClr val="0000CC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CC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CC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CC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CC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GB" altLang="en-US" sz="2000">
                  <a:solidFill>
                    <a:schemeClr val="tx2"/>
                  </a:solidFill>
                </a:rPr>
                <a:t>baseline</a:t>
              </a:r>
            </a:p>
          </p:txBody>
        </p:sp>
      </p:grpSp>
      <p:sp>
        <p:nvSpPr>
          <p:cNvPr id="639005" name="Rectangle 29"/>
          <p:cNvSpPr>
            <a:spLocks noChangeArrowheads="1"/>
          </p:cNvSpPr>
          <p:nvPr/>
        </p:nvSpPr>
        <p:spPr bwMode="auto">
          <a:xfrm>
            <a:off x="0" y="5334000"/>
            <a:ext cx="91440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lvl="1">
              <a:spcBef>
                <a:spcPct val="25000"/>
              </a:spcBef>
              <a:buClr>
                <a:schemeClr val="tx2"/>
              </a:buClr>
              <a:buFontTx/>
              <a:buChar char="•"/>
            </a:pPr>
            <a:r>
              <a:rPr lang="en-US" altLang="en-US" sz="2200">
                <a:solidFill>
                  <a:schemeClr val="tx1"/>
                </a:solidFill>
              </a:rPr>
              <a:t>A point in one view  </a:t>
            </a:r>
            <a:r>
              <a:rPr lang="ja-JP" altLang="en-US" sz="2200">
                <a:solidFill>
                  <a:schemeClr val="tx1"/>
                </a:solidFill>
              </a:rPr>
              <a:t>“</a:t>
            </a:r>
            <a:r>
              <a:rPr lang="en-US" altLang="ja-JP" sz="2200">
                <a:solidFill>
                  <a:schemeClr val="tx1"/>
                </a:solidFill>
              </a:rPr>
              <a:t>generates</a:t>
            </a:r>
            <a:r>
              <a:rPr lang="ja-JP" altLang="en-US" sz="2200">
                <a:solidFill>
                  <a:schemeClr val="tx1"/>
                </a:solidFill>
              </a:rPr>
              <a:t>”</a:t>
            </a:r>
            <a:r>
              <a:rPr lang="en-US" altLang="ja-JP" sz="2200">
                <a:solidFill>
                  <a:schemeClr val="tx1"/>
                </a:solidFill>
              </a:rPr>
              <a:t> an </a:t>
            </a:r>
            <a:r>
              <a:rPr lang="en-US" altLang="ja-JP" sz="2200">
                <a:solidFill>
                  <a:srgbClr val="3333FF"/>
                </a:solidFill>
              </a:rPr>
              <a:t>epipolar</a:t>
            </a:r>
            <a:r>
              <a:rPr lang="en-US" altLang="ja-JP" sz="2200">
                <a:solidFill>
                  <a:schemeClr val="tx1"/>
                </a:solidFill>
              </a:rPr>
              <a:t> </a:t>
            </a:r>
            <a:r>
              <a:rPr lang="en-US" altLang="ja-JP" sz="2200">
                <a:solidFill>
                  <a:srgbClr val="3333FF"/>
                </a:solidFill>
              </a:rPr>
              <a:t>line </a:t>
            </a:r>
            <a:r>
              <a:rPr lang="en-US" altLang="ja-JP" sz="2200">
                <a:solidFill>
                  <a:schemeClr val="tx1"/>
                </a:solidFill>
              </a:rPr>
              <a:t>in the other view</a:t>
            </a:r>
          </a:p>
          <a:p>
            <a:pPr lvl="1">
              <a:spcBef>
                <a:spcPct val="25000"/>
              </a:spcBef>
              <a:buClr>
                <a:schemeClr val="tx2"/>
              </a:buClr>
              <a:buFontTx/>
              <a:buChar char="•"/>
            </a:pPr>
            <a:r>
              <a:rPr lang="en-US" altLang="en-US" sz="2200">
                <a:solidFill>
                  <a:schemeClr val="tx1"/>
                </a:solidFill>
              </a:rPr>
              <a:t>The corresponding point lies on this line</a:t>
            </a:r>
          </a:p>
        </p:txBody>
      </p:sp>
      <p:grpSp>
        <p:nvGrpSpPr>
          <p:cNvPr id="7" name="Group 30"/>
          <p:cNvGrpSpPr>
            <a:grpSpLocks/>
          </p:cNvGrpSpPr>
          <p:nvPr/>
        </p:nvGrpSpPr>
        <p:grpSpPr bwMode="auto">
          <a:xfrm>
            <a:off x="4876800" y="4495800"/>
            <a:ext cx="1524000" cy="396875"/>
            <a:chOff x="3072" y="2832"/>
            <a:chExt cx="960" cy="250"/>
          </a:xfrm>
        </p:grpSpPr>
        <p:sp>
          <p:nvSpPr>
            <p:cNvPr id="123926" name="Text Box 31"/>
            <p:cNvSpPr txBox="1">
              <a:spLocks noChangeArrowheads="1"/>
            </p:cNvSpPr>
            <p:nvPr/>
          </p:nvSpPr>
          <p:spPr bwMode="auto">
            <a:xfrm>
              <a:off x="3360" y="2832"/>
              <a:ext cx="672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rgbClr val="0000CC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rgbClr val="0000CC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rgbClr val="0000CC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rgbClr val="0000CC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rgbClr val="0000CC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CC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CC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CC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CC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GB" altLang="en-US" sz="2000">
                  <a:solidFill>
                    <a:srgbClr val="3333FF"/>
                  </a:solidFill>
                </a:rPr>
                <a:t>epipole</a:t>
              </a:r>
            </a:p>
          </p:txBody>
        </p:sp>
        <p:sp>
          <p:nvSpPr>
            <p:cNvPr id="123927" name="Line 32"/>
            <p:cNvSpPr>
              <a:spLocks noChangeShapeType="1"/>
            </p:cNvSpPr>
            <p:nvPr/>
          </p:nvSpPr>
          <p:spPr bwMode="auto">
            <a:xfrm flipH="1" flipV="1">
              <a:off x="3072" y="2832"/>
              <a:ext cx="336" cy="144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23922" name="Group 34"/>
          <p:cNvGrpSpPr>
            <a:grpSpLocks/>
          </p:cNvGrpSpPr>
          <p:nvPr/>
        </p:nvGrpSpPr>
        <p:grpSpPr bwMode="auto">
          <a:xfrm>
            <a:off x="6302375" y="4303713"/>
            <a:ext cx="787400" cy="490537"/>
            <a:chOff x="3875" y="2766"/>
            <a:chExt cx="496" cy="309"/>
          </a:xfrm>
        </p:grpSpPr>
        <p:sp>
          <p:nvSpPr>
            <p:cNvPr id="123924" name="Text Box 35"/>
            <p:cNvSpPr txBox="1">
              <a:spLocks noChangeArrowheads="1"/>
            </p:cNvSpPr>
            <p:nvPr/>
          </p:nvSpPr>
          <p:spPr bwMode="auto">
            <a:xfrm>
              <a:off x="3875" y="2787"/>
              <a:ext cx="285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rgbClr val="0000CC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rgbClr val="0000CC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rgbClr val="0000CC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rgbClr val="0000CC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rgbClr val="0000CC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CC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CC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CC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CC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GB" altLang="en-US">
                  <a:solidFill>
                    <a:schemeClr val="tx1"/>
                  </a:solidFill>
                  <a:latin typeface="Times New Roman" pitchFamily="18" charset="0"/>
                </a:rPr>
                <a:t>C</a:t>
              </a:r>
            </a:p>
          </p:txBody>
        </p:sp>
        <p:sp>
          <p:nvSpPr>
            <p:cNvPr id="123925" name="Text Box 36"/>
            <p:cNvSpPr txBox="1">
              <a:spLocks noChangeArrowheads="1"/>
            </p:cNvSpPr>
            <p:nvPr/>
          </p:nvSpPr>
          <p:spPr bwMode="auto">
            <a:xfrm>
              <a:off x="4035" y="2766"/>
              <a:ext cx="336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rgbClr val="0000CC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rgbClr val="0000CC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rgbClr val="0000CC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rgbClr val="0000CC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rgbClr val="0000CC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CC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CC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CC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CC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GB" altLang="en-US" sz="800" b="1">
                  <a:solidFill>
                    <a:schemeClr val="tx2"/>
                  </a:solidFill>
                </a:rPr>
                <a:t> </a:t>
              </a:r>
              <a:r>
                <a:rPr lang="en-GB" altLang="en-US" sz="1600" b="1">
                  <a:solidFill>
                    <a:schemeClr val="tx2"/>
                  </a:solidFill>
                </a:rPr>
                <a:t>/</a:t>
              </a:r>
            </a:p>
          </p:txBody>
        </p:sp>
      </p:grpSp>
      <p:sp>
        <p:nvSpPr>
          <p:cNvPr id="123923" name="Text Box 38"/>
          <p:cNvSpPr txBox="1">
            <a:spLocks noChangeArrowheads="1"/>
          </p:cNvSpPr>
          <p:nvPr/>
        </p:nvSpPr>
        <p:spPr bwMode="auto">
          <a:xfrm>
            <a:off x="1457325" y="4289425"/>
            <a:ext cx="4524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GB" altLang="en-US">
                <a:solidFill>
                  <a:schemeClr val="tx1"/>
                </a:solidFill>
                <a:latin typeface="Times New Roman" pitchFamily="18" charset="0"/>
              </a:rPr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22465062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8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9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8993" grpId="0" animBg="1"/>
      <p:bldP spid="639005" grpId="0" autoUpdateAnimBg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Overview</a:t>
            </a:r>
          </a:p>
        </p:txBody>
      </p:sp>
      <p:sp>
        <p:nvSpPr>
          <p:cNvPr id="72706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en-US" smtClean="0"/>
              <a:t>Single camera geometry</a:t>
            </a:r>
          </a:p>
          <a:p>
            <a:pPr lvl="1"/>
            <a:r>
              <a:rPr lang="en-US" altLang="en-US" smtClean="0"/>
              <a:t>Recap of Homogenous coordinates</a:t>
            </a:r>
          </a:p>
          <a:p>
            <a:pPr lvl="1"/>
            <a:r>
              <a:rPr lang="en-US" altLang="en-US" smtClean="0"/>
              <a:t>Perspective projection model</a:t>
            </a:r>
          </a:p>
          <a:p>
            <a:pPr lvl="1"/>
            <a:r>
              <a:rPr lang="en-US" altLang="en-US" smtClean="0"/>
              <a:t>Camera calibration</a:t>
            </a:r>
          </a:p>
          <a:p>
            <a:pPr lvl="1"/>
            <a:endParaRPr lang="en-US" altLang="en-US" smtClean="0"/>
          </a:p>
          <a:p>
            <a:r>
              <a:rPr lang="en-US" altLang="en-US" smtClean="0"/>
              <a:t>Stereo Reconstruction</a:t>
            </a:r>
          </a:p>
          <a:p>
            <a:pPr lvl="1"/>
            <a:r>
              <a:rPr lang="en-US" altLang="en-US" smtClean="0"/>
              <a:t>Epipolar geometry</a:t>
            </a:r>
          </a:p>
          <a:p>
            <a:pPr lvl="1"/>
            <a:r>
              <a:rPr lang="en-US" altLang="en-US" smtClean="0"/>
              <a:t>Stereo correspondence </a:t>
            </a:r>
          </a:p>
          <a:p>
            <a:pPr lvl="1"/>
            <a:r>
              <a:rPr lang="en-US" altLang="en-US" smtClean="0"/>
              <a:t>Triangulation</a:t>
            </a:r>
          </a:p>
        </p:txBody>
      </p:sp>
    </p:spTree>
    <p:extLst>
      <p:ext uri="{BB962C8B-B14F-4D97-AF65-F5344CB8AC3E}">
        <p14:creationId xmlns:p14="http://schemas.microsoft.com/office/powerpoint/2010/main" val="34849511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2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smtClean="0">
                <a:ea typeface="ＭＳ Ｐゴシック" pitchFamily="34" charset="-128"/>
              </a:rPr>
              <a:t>Epipolar line</a:t>
            </a:r>
          </a:p>
        </p:txBody>
      </p:sp>
      <p:pic>
        <p:nvPicPr>
          <p:cNvPr id="124930" name="Picture 4" descr="C:\AZ\data\chapel\chapel00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619250"/>
            <a:ext cx="4419600" cy="2347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4931" name="Picture 5" descr="C:\AZ\data\chapel\chapel01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619250"/>
            <a:ext cx="4419600" cy="2347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34886" name="Oval 6"/>
          <p:cNvSpPr>
            <a:spLocks noChangeAspect="1" noChangeArrowheads="1"/>
          </p:cNvSpPr>
          <p:nvPr/>
        </p:nvSpPr>
        <p:spPr bwMode="auto">
          <a:xfrm>
            <a:off x="1377950" y="2509838"/>
            <a:ext cx="109538" cy="109537"/>
          </a:xfrm>
          <a:prstGeom prst="ellipse">
            <a:avLst/>
          </a:prstGeom>
          <a:solidFill>
            <a:srgbClr val="FFFFFF"/>
          </a:solidFill>
          <a:ln w="12700">
            <a:solidFill>
              <a:schemeClr val="hlink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634888" name="Rectangle 8"/>
          <p:cNvSpPr>
            <a:spLocks noChangeArrowheads="1"/>
          </p:cNvSpPr>
          <p:nvPr/>
        </p:nvSpPr>
        <p:spPr bwMode="auto">
          <a:xfrm>
            <a:off x="457200" y="4394200"/>
            <a:ext cx="8229600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>
              <a:spcBef>
                <a:spcPct val="20000"/>
              </a:spcBef>
            </a:pPr>
            <a:r>
              <a:rPr lang="en-US" altLang="en-US">
                <a:solidFill>
                  <a:srgbClr val="3333FF"/>
                </a:solidFill>
              </a:rPr>
              <a:t>Epipolar constraint</a:t>
            </a:r>
          </a:p>
          <a:p>
            <a:pPr lvl="1">
              <a:spcBef>
                <a:spcPct val="25000"/>
              </a:spcBef>
              <a:buClr>
                <a:schemeClr val="tx2"/>
              </a:buClr>
              <a:buFontTx/>
              <a:buChar char="•"/>
            </a:pPr>
            <a:r>
              <a:rPr lang="en-US" altLang="en-US" sz="2200">
                <a:solidFill>
                  <a:schemeClr val="tx1"/>
                </a:solidFill>
              </a:rPr>
              <a:t>Reduces correspondence problem to 1D search along an </a:t>
            </a:r>
            <a:r>
              <a:rPr lang="en-US" altLang="en-US" sz="2200"/>
              <a:t>epipolar line</a:t>
            </a:r>
          </a:p>
        </p:txBody>
      </p:sp>
      <p:sp>
        <p:nvSpPr>
          <p:cNvPr id="634890" name="Line 10"/>
          <p:cNvSpPr>
            <a:spLocks noChangeShapeType="1"/>
          </p:cNvSpPr>
          <p:nvPr/>
        </p:nvSpPr>
        <p:spPr bwMode="auto">
          <a:xfrm>
            <a:off x="4556125" y="2647950"/>
            <a:ext cx="4284663" cy="6350"/>
          </a:xfrm>
          <a:prstGeom prst="line">
            <a:avLst/>
          </a:prstGeom>
          <a:noFill/>
          <a:ln w="50800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9982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4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348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348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4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4886" grpId="0" animBg="1"/>
      <p:bldP spid="634888" grpId="0" autoUpdateAnimBg="0"/>
      <p:bldP spid="63489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3" name="Freeform 59"/>
          <p:cNvSpPr>
            <a:spLocks/>
          </p:cNvSpPr>
          <p:nvPr/>
        </p:nvSpPr>
        <p:spPr bwMode="auto">
          <a:xfrm>
            <a:off x="2079625" y="2982913"/>
            <a:ext cx="4148138" cy="1427162"/>
          </a:xfrm>
          <a:custGeom>
            <a:avLst/>
            <a:gdLst>
              <a:gd name="T0" fmla="*/ 0 w 2640"/>
              <a:gd name="T1" fmla="*/ 2147483647 h 912"/>
              <a:gd name="T2" fmla="*/ 2147483647 w 2640"/>
              <a:gd name="T3" fmla="*/ 2147483647 h 912"/>
              <a:gd name="T4" fmla="*/ 2147483647 w 2640"/>
              <a:gd name="T5" fmla="*/ 0 h 912"/>
              <a:gd name="T6" fmla="*/ 0 w 2640"/>
              <a:gd name="T7" fmla="*/ 2147483647 h 912"/>
              <a:gd name="T8" fmla="*/ 0 60000 65536"/>
              <a:gd name="T9" fmla="*/ 0 60000 65536"/>
              <a:gd name="T10" fmla="*/ 0 60000 65536"/>
              <a:gd name="T11" fmla="*/ 0 60000 65536"/>
              <a:gd name="T12" fmla="*/ 0 w 2640"/>
              <a:gd name="T13" fmla="*/ 0 h 912"/>
              <a:gd name="T14" fmla="*/ 2640 w 2640"/>
              <a:gd name="T15" fmla="*/ 912 h 91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640" h="912">
                <a:moveTo>
                  <a:pt x="0" y="912"/>
                </a:moveTo>
                <a:lnTo>
                  <a:pt x="2640" y="912"/>
                </a:lnTo>
                <a:lnTo>
                  <a:pt x="1104" y="0"/>
                </a:lnTo>
                <a:lnTo>
                  <a:pt x="0" y="912"/>
                </a:lnTo>
                <a:close/>
              </a:path>
            </a:pathLst>
          </a:custGeom>
          <a:solidFill>
            <a:schemeClr val="folHlink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CC"/>
              </a:solidFill>
              <a:ea typeface="ＭＳ Ｐゴシック" pitchFamily="34" charset="-128"/>
            </a:endParaRPr>
          </a:p>
        </p:txBody>
      </p:sp>
      <p:sp>
        <p:nvSpPr>
          <p:cNvPr id="125954" name="Freeform 2"/>
          <p:cNvSpPr>
            <a:spLocks/>
          </p:cNvSpPr>
          <p:nvPr/>
        </p:nvSpPr>
        <p:spPr bwMode="auto">
          <a:xfrm>
            <a:off x="2209800" y="2971800"/>
            <a:ext cx="1295400" cy="1752600"/>
          </a:xfrm>
          <a:custGeom>
            <a:avLst/>
            <a:gdLst>
              <a:gd name="T0" fmla="*/ 0 w 768"/>
              <a:gd name="T1" fmla="*/ 0 h 1104"/>
              <a:gd name="T2" fmla="*/ 0 w 768"/>
              <a:gd name="T3" fmla="*/ 2147483647 h 1104"/>
              <a:gd name="T4" fmla="*/ 2147483647 w 768"/>
              <a:gd name="T5" fmla="*/ 2147483647 h 1104"/>
              <a:gd name="T6" fmla="*/ 2147483647 w 768"/>
              <a:gd name="T7" fmla="*/ 2147483647 h 1104"/>
              <a:gd name="T8" fmla="*/ 0 w 768"/>
              <a:gd name="T9" fmla="*/ 0 h 110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68"/>
              <a:gd name="T16" fmla="*/ 0 h 1104"/>
              <a:gd name="T17" fmla="*/ 768 w 768"/>
              <a:gd name="T18" fmla="*/ 1104 h 110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68" h="1104">
                <a:moveTo>
                  <a:pt x="0" y="0"/>
                </a:moveTo>
                <a:lnTo>
                  <a:pt x="0" y="720"/>
                </a:lnTo>
                <a:lnTo>
                  <a:pt x="768" y="1104"/>
                </a:lnTo>
                <a:lnTo>
                  <a:pt x="768" y="384"/>
                </a:lnTo>
                <a:lnTo>
                  <a:pt x="0" y="0"/>
                </a:lnTo>
                <a:close/>
              </a:path>
            </a:pathLst>
          </a:custGeom>
          <a:noFill/>
          <a:ln w="19050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CC"/>
              </a:solidFill>
              <a:ea typeface="ＭＳ Ｐゴシック" pitchFamily="34" charset="-128"/>
            </a:endParaRPr>
          </a:p>
        </p:txBody>
      </p:sp>
      <p:sp>
        <p:nvSpPr>
          <p:cNvPr id="125955" name="Freeform 3"/>
          <p:cNvSpPr>
            <a:spLocks/>
          </p:cNvSpPr>
          <p:nvPr/>
        </p:nvSpPr>
        <p:spPr bwMode="auto">
          <a:xfrm flipH="1">
            <a:off x="4724400" y="2971800"/>
            <a:ext cx="1371600" cy="1752600"/>
          </a:xfrm>
          <a:custGeom>
            <a:avLst/>
            <a:gdLst>
              <a:gd name="T0" fmla="*/ 0 w 768"/>
              <a:gd name="T1" fmla="*/ 0 h 1104"/>
              <a:gd name="T2" fmla="*/ 0 w 768"/>
              <a:gd name="T3" fmla="*/ 2147483647 h 1104"/>
              <a:gd name="T4" fmla="*/ 2147483647 w 768"/>
              <a:gd name="T5" fmla="*/ 2147483647 h 1104"/>
              <a:gd name="T6" fmla="*/ 2147483647 w 768"/>
              <a:gd name="T7" fmla="*/ 2147483647 h 1104"/>
              <a:gd name="T8" fmla="*/ 0 w 768"/>
              <a:gd name="T9" fmla="*/ 0 h 110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68"/>
              <a:gd name="T16" fmla="*/ 0 h 1104"/>
              <a:gd name="T17" fmla="*/ 768 w 768"/>
              <a:gd name="T18" fmla="*/ 1104 h 110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68" h="1104">
                <a:moveTo>
                  <a:pt x="0" y="0"/>
                </a:moveTo>
                <a:lnTo>
                  <a:pt x="0" y="720"/>
                </a:lnTo>
                <a:lnTo>
                  <a:pt x="768" y="1104"/>
                </a:lnTo>
                <a:lnTo>
                  <a:pt x="768" y="384"/>
                </a:lnTo>
                <a:lnTo>
                  <a:pt x="0" y="0"/>
                </a:lnTo>
                <a:close/>
              </a:path>
            </a:pathLst>
          </a:custGeom>
          <a:noFill/>
          <a:ln w="19050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CC"/>
              </a:solidFill>
              <a:ea typeface="ＭＳ Ｐゴシック" pitchFamily="34" charset="-128"/>
            </a:endParaRPr>
          </a:p>
        </p:txBody>
      </p:sp>
      <p:sp>
        <p:nvSpPr>
          <p:cNvPr id="125956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solidFill>
                  <a:srgbClr val="3333FF"/>
                </a:solidFill>
                <a:ea typeface="ＭＳ Ｐゴシック" pitchFamily="34" charset="-128"/>
              </a:rPr>
              <a:t>Epipolar geometry continued</a:t>
            </a:r>
          </a:p>
        </p:txBody>
      </p:sp>
      <p:sp>
        <p:nvSpPr>
          <p:cNvPr id="125957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228600" y="1066800"/>
            <a:ext cx="8229600" cy="990600"/>
          </a:xfrm>
        </p:spPr>
        <p:txBody>
          <a:bodyPr/>
          <a:lstStyle/>
          <a:p>
            <a:pPr marL="0" indent="0">
              <a:buFontTx/>
              <a:buNone/>
            </a:pPr>
            <a:r>
              <a:rPr lang="en-US" altLang="en-US" sz="2000" smtClean="0">
                <a:solidFill>
                  <a:schemeClr val="tx2"/>
                </a:solidFill>
                <a:ea typeface="ＭＳ Ｐゴシック" pitchFamily="34" charset="-128"/>
              </a:rPr>
              <a:t>Epipolar geometry is a consequence of the </a:t>
            </a:r>
            <a:r>
              <a:rPr lang="en-US" altLang="en-US" sz="2000" smtClean="0">
                <a:ea typeface="ＭＳ Ｐゴシック" pitchFamily="34" charset="-128"/>
              </a:rPr>
              <a:t>coplanarity </a:t>
            </a:r>
            <a:r>
              <a:rPr lang="en-US" altLang="en-US" sz="2000" smtClean="0">
                <a:solidFill>
                  <a:schemeClr val="tx2"/>
                </a:solidFill>
                <a:ea typeface="ＭＳ Ｐゴシック" pitchFamily="34" charset="-128"/>
              </a:rPr>
              <a:t>of the camera centres and scene point</a:t>
            </a:r>
          </a:p>
        </p:txBody>
      </p:sp>
      <p:sp>
        <p:nvSpPr>
          <p:cNvPr id="125958" name="Oval 6"/>
          <p:cNvSpPr>
            <a:spLocks noChangeArrowheads="1"/>
          </p:cNvSpPr>
          <p:nvPr/>
        </p:nvSpPr>
        <p:spPr bwMode="auto">
          <a:xfrm>
            <a:off x="2019300" y="4381500"/>
            <a:ext cx="76200" cy="76200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/>
          </a:p>
        </p:txBody>
      </p:sp>
      <p:sp>
        <p:nvSpPr>
          <p:cNvPr id="125959" name="Oval 7"/>
          <p:cNvSpPr>
            <a:spLocks noChangeArrowheads="1"/>
          </p:cNvSpPr>
          <p:nvPr/>
        </p:nvSpPr>
        <p:spPr bwMode="auto">
          <a:xfrm>
            <a:off x="6210300" y="4381500"/>
            <a:ext cx="76200" cy="76200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/>
          </a:p>
        </p:txBody>
      </p:sp>
      <p:sp>
        <p:nvSpPr>
          <p:cNvPr id="125960" name="Line 8"/>
          <p:cNvSpPr>
            <a:spLocks noChangeShapeType="1"/>
          </p:cNvSpPr>
          <p:nvPr/>
        </p:nvSpPr>
        <p:spPr bwMode="auto">
          <a:xfrm>
            <a:off x="4724400" y="3581400"/>
            <a:ext cx="0" cy="83820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CC"/>
              </a:solidFill>
              <a:ea typeface="ＭＳ Ｐゴシック" pitchFamily="34" charset="-128"/>
            </a:endParaRPr>
          </a:p>
        </p:txBody>
      </p:sp>
      <p:sp>
        <p:nvSpPr>
          <p:cNvPr id="125961" name="Line 9"/>
          <p:cNvSpPr>
            <a:spLocks noChangeShapeType="1"/>
          </p:cNvSpPr>
          <p:nvPr/>
        </p:nvSpPr>
        <p:spPr bwMode="auto">
          <a:xfrm>
            <a:off x="3505200" y="3581400"/>
            <a:ext cx="0" cy="83820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CC"/>
              </a:solidFill>
              <a:ea typeface="ＭＳ Ｐゴシック" pitchFamily="34" charset="-128"/>
            </a:endParaRPr>
          </a:p>
        </p:txBody>
      </p:sp>
      <p:sp>
        <p:nvSpPr>
          <p:cNvPr id="125962" name="Line 10"/>
          <p:cNvSpPr>
            <a:spLocks noChangeShapeType="1"/>
          </p:cNvSpPr>
          <p:nvPr/>
        </p:nvSpPr>
        <p:spPr bwMode="auto">
          <a:xfrm flipH="1" flipV="1">
            <a:off x="3200400" y="3429000"/>
            <a:ext cx="304800" cy="15240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CC"/>
              </a:solidFill>
              <a:ea typeface="ＭＳ Ｐゴシック" pitchFamily="34" charset="-128"/>
            </a:endParaRPr>
          </a:p>
        </p:txBody>
      </p:sp>
      <p:sp>
        <p:nvSpPr>
          <p:cNvPr id="125963" name="Oval 17"/>
          <p:cNvSpPr>
            <a:spLocks noChangeArrowheads="1"/>
          </p:cNvSpPr>
          <p:nvPr/>
        </p:nvSpPr>
        <p:spPr bwMode="auto">
          <a:xfrm>
            <a:off x="2638425" y="3876675"/>
            <a:ext cx="76200" cy="76200"/>
          </a:xfrm>
          <a:prstGeom prst="ellipse">
            <a:avLst/>
          </a:prstGeom>
          <a:solidFill>
            <a:schemeClr val="hlink"/>
          </a:solidFill>
          <a:ln w="12700">
            <a:solidFill>
              <a:schemeClr val="hlink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/>
          </a:p>
        </p:txBody>
      </p:sp>
      <p:sp>
        <p:nvSpPr>
          <p:cNvPr id="125964" name="Line 18"/>
          <p:cNvSpPr>
            <a:spLocks noChangeShapeType="1"/>
          </p:cNvSpPr>
          <p:nvPr/>
        </p:nvSpPr>
        <p:spPr bwMode="auto">
          <a:xfrm flipH="1">
            <a:off x="4724400" y="3505200"/>
            <a:ext cx="152400" cy="7620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CC"/>
              </a:solidFill>
              <a:ea typeface="ＭＳ Ｐゴシック" pitchFamily="34" charset="-128"/>
            </a:endParaRPr>
          </a:p>
        </p:txBody>
      </p:sp>
      <p:grpSp>
        <p:nvGrpSpPr>
          <p:cNvPr id="125965" name="Group 19"/>
          <p:cNvGrpSpPr>
            <a:grpSpLocks/>
          </p:cNvGrpSpPr>
          <p:nvPr/>
        </p:nvGrpSpPr>
        <p:grpSpPr bwMode="auto">
          <a:xfrm>
            <a:off x="3657600" y="2438400"/>
            <a:ext cx="457200" cy="571500"/>
            <a:chOff x="2304" y="1536"/>
            <a:chExt cx="288" cy="360"/>
          </a:xfrm>
        </p:grpSpPr>
        <p:sp>
          <p:nvSpPr>
            <p:cNvPr id="125982" name="Oval 20"/>
            <p:cNvSpPr>
              <a:spLocks noChangeArrowheads="1"/>
            </p:cNvSpPr>
            <p:nvPr/>
          </p:nvSpPr>
          <p:spPr bwMode="auto">
            <a:xfrm>
              <a:off x="2364" y="1824"/>
              <a:ext cx="72" cy="72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hlink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rgbClr val="0000CC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rgbClr val="0000CC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rgbClr val="0000CC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rgbClr val="0000CC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rgbClr val="0000CC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CC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CC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CC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CC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US"/>
            </a:p>
          </p:txBody>
        </p:sp>
        <p:sp>
          <p:nvSpPr>
            <p:cNvPr id="125983" name="Text Box 21"/>
            <p:cNvSpPr txBox="1">
              <a:spLocks noChangeArrowheads="1"/>
            </p:cNvSpPr>
            <p:nvPr/>
          </p:nvSpPr>
          <p:spPr bwMode="auto">
            <a:xfrm>
              <a:off x="2304" y="1536"/>
              <a:ext cx="28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rgbClr val="0000CC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rgbClr val="0000CC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rgbClr val="0000CC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rgbClr val="0000CC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rgbClr val="0000CC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CC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CC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CC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CC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0" fontAlgn="base" hangingPunct="0">
                <a:spcBef>
                  <a:spcPct val="50000"/>
                </a:spcBef>
                <a:spcAft>
                  <a:spcPct val="0"/>
                </a:spcAft>
              </a:pPr>
              <a:endParaRPr lang="en-GB" altLang="en-US">
                <a:solidFill>
                  <a:srgbClr val="000000"/>
                </a:solidFill>
              </a:endParaRPr>
            </a:p>
          </p:txBody>
        </p:sp>
      </p:grpSp>
      <p:grpSp>
        <p:nvGrpSpPr>
          <p:cNvPr id="125966" name="Group 22"/>
          <p:cNvGrpSpPr>
            <a:grpSpLocks/>
          </p:cNvGrpSpPr>
          <p:nvPr/>
        </p:nvGrpSpPr>
        <p:grpSpPr bwMode="auto">
          <a:xfrm>
            <a:off x="2057400" y="4378325"/>
            <a:ext cx="4191000" cy="76200"/>
            <a:chOff x="1296" y="2758"/>
            <a:chExt cx="2640" cy="48"/>
          </a:xfrm>
        </p:grpSpPr>
        <p:sp>
          <p:nvSpPr>
            <p:cNvPr id="125979" name="Line 23"/>
            <p:cNvSpPr>
              <a:spLocks noChangeShapeType="1"/>
            </p:cNvSpPr>
            <p:nvPr/>
          </p:nvSpPr>
          <p:spPr bwMode="auto">
            <a:xfrm>
              <a:off x="1296" y="2784"/>
              <a:ext cx="2640" cy="0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CC"/>
                </a:solidFill>
                <a:ea typeface="ＭＳ Ｐゴシック" pitchFamily="34" charset="-128"/>
              </a:endParaRPr>
            </a:p>
          </p:txBody>
        </p:sp>
        <p:sp>
          <p:nvSpPr>
            <p:cNvPr id="125980" name="Oval 24"/>
            <p:cNvSpPr>
              <a:spLocks noChangeArrowheads="1"/>
            </p:cNvSpPr>
            <p:nvPr/>
          </p:nvSpPr>
          <p:spPr bwMode="auto">
            <a:xfrm>
              <a:off x="3024" y="2758"/>
              <a:ext cx="48" cy="48"/>
            </a:xfrm>
            <a:prstGeom prst="ellipse">
              <a:avLst/>
            </a:prstGeom>
            <a:solidFill>
              <a:schemeClr val="tx2"/>
            </a:solidFill>
            <a:ln w="12700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rgbClr val="0000CC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rgbClr val="0000CC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rgbClr val="0000CC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rgbClr val="0000CC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rgbClr val="0000CC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CC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CC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CC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CC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US"/>
            </a:p>
          </p:txBody>
        </p:sp>
        <p:sp>
          <p:nvSpPr>
            <p:cNvPr id="125981" name="Oval 25"/>
            <p:cNvSpPr>
              <a:spLocks noChangeArrowheads="1"/>
            </p:cNvSpPr>
            <p:nvPr/>
          </p:nvSpPr>
          <p:spPr bwMode="auto">
            <a:xfrm>
              <a:off x="2112" y="2758"/>
              <a:ext cx="48" cy="48"/>
            </a:xfrm>
            <a:prstGeom prst="ellipse">
              <a:avLst/>
            </a:prstGeom>
            <a:solidFill>
              <a:schemeClr val="tx2"/>
            </a:solidFill>
            <a:ln w="12700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rgbClr val="0000CC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rgbClr val="0000CC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rgbClr val="0000CC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rgbClr val="0000CC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rgbClr val="0000CC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CC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CC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CC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CC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US"/>
            </a:p>
          </p:txBody>
        </p:sp>
      </p:grpSp>
      <p:sp>
        <p:nvSpPr>
          <p:cNvPr id="125967" name="Line 29"/>
          <p:cNvSpPr>
            <a:spLocks noChangeShapeType="1"/>
          </p:cNvSpPr>
          <p:nvPr/>
        </p:nvSpPr>
        <p:spPr bwMode="auto">
          <a:xfrm>
            <a:off x="3810000" y="2971800"/>
            <a:ext cx="2438400" cy="1447800"/>
          </a:xfrm>
          <a:prstGeom prst="line">
            <a:avLst/>
          </a:prstGeom>
          <a:noFill/>
          <a:ln w="12700">
            <a:solidFill>
              <a:schemeClr val="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CC"/>
              </a:solidFill>
              <a:ea typeface="ＭＳ Ｐゴシック" pitchFamily="34" charset="-128"/>
            </a:endParaRPr>
          </a:p>
        </p:txBody>
      </p:sp>
      <p:sp>
        <p:nvSpPr>
          <p:cNvPr id="125968" name="Oval 30"/>
          <p:cNvSpPr>
            <a:spLocks noChangeArrowheads="1"/>
          </p:cNvSpPr>
          <p:nvPr/>
        </p:nvSpPr>
        <p:spPr bwMode="auto">
          <a:xfrm>
            <a:off x="5346700" y="3875088"/>
            <a:ext cx="76200" cy="76200"/>
          </a:xfrm>
          <a:prstGeom prst="ellipse">
            <a:avLst/>
          </a:prstGeom>
          <a:solidFill>
            <a:schemeClr val="hlink"/>
          </a:solidFill>
          <a:ln w="12700">
            <a:solidFill>
              <a:schemeClr val="hlink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/>
          </a:p>
        </p:txBody>
      </p:sp>
      <p:sp>
        <p:nvSpPr>
          <p:cNvPr id="125969" name="Text Box 32"/>
          <p:cNvSpPr txBox="1">
            <a:spLocks noChangeArrowheads="1"/>
          </p:cNvSpPr>
          <p:nvPr/>
        </p:nvSpPr>
        <p:spPr bwMode="auto">
          <a:xfrm>
            <a:off x="2422525" y="3544888"/>
            <a:ext cx="304800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GB" altLang="en-US" sz="2200" b="1">
                <a:solidFill>
                  <a:srgbClr val="000000"/>
                </a:solidFill>
                <a:latin typeface="Times New Roman" pitchFamily="18" charset="0"/>
              </a:rPr>
              <a:t>x</a:t>
            </a:r>
          </a:p>
        </p:txBody>
      </p:sp>
      <p:sp>
        <p:nvSpPr>
          <p:cNvPr id="125970" name="Text Box 38"/>
          <p:cNvSpPr txBox="1">
            <a:spLocks noChangeArrowheads="1"/>
          </p:cNvSpPr>
          <p:nvPr/>
        </p:nvSpPr>
        <p:spPr bwMode="auto">
          <a:xfrm>
            <a:off x="5575300" y="3613150"/>
            <a:ext cx="304800" cy="42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GB" altLang="en-US" sz="2200" b="1">
                <a:solidFill>
                  <a:srgbClr val="000000"/>
                </a:solidFill>
                <a:latin typeface="Times New Roman" pitchFamily="18" charset="0"/>
              </a:rPr>
              <a:t>x</a:t>
            </a:r>
          </a:p>
        </p:txBody>
      </p:sp>
      <p:sp>
        <p:nvSpPr>
          <p:cNvPr id="125971" name="Text Box 39"/>
          <p:cNvSpPr txBox="1">
            <a:spLocks noChangeArrowheads="1"/>
          </p:cNvSpPr>
          <p:nvPr/>
        </p:nvSpPr>
        <p:spPr bwMode="auto">
          <a:xfrm>
            <a:off x="5727700" y="3581400"/>
            <a:ext cx="5334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GB" altLang="en-US" sz="800" b="1">
                <a:solidFill>
                  <a:srgbClr val="000000"/>
                </a:solidFill>
              </a:rPr>
              <a:t> </a:t>
            </a:r>
            <a:r>
              <a:rPr lang="en-GB" altLang="en-US" sz="1600" b="1">
                <a:solidFill>
                  <a:srgbClr val="000000"/>
                </a:solidFill>
              </a:rPr>
              <a:t>/</a:t>
            </a:r>
          </a:p>
        </p:txBody>
      </p:sp>
      <p:sp>
        <p:nvSpPr>
          <p:cNvPr id="125972" name="Text Box 40"/>
          <p:cNvSpPr txBox="1">
            <a:spLocks noChangeArrowheads="1"/>
          </p:cNvSpPr>
          <p:nvPr/>
        </p:nvSpPr>
        <p:spPr bwMode="auto">
          <a:xfrm>
            <a:off x="3444875" y="2605088"/>
            <a:ext cx="361950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GB" altLang="en-US" sz="2200" b="1">
                <a:solidFill>
                  <a:srgbClr val="000000"/>
                </a:solidFill>
                <a:latin typeface="Times New Roman" pitchFamily="18" charset="0"/>
              </a:rPr>
              <a:t>X</a:t>
            </a:r>
          </a:p>
        </p:txBody>
      </p:sp>
      <p:sp>
        <p:nvSpPr>
          <p:cNvPr id="125973" name="Text Box 49"/>
          <p:cNvSpPr txBox="1">
            <a:spLocks noChangeArrowheads="1"/>
          </p:cNvSpPr>
          <p:nvPr/>
        </p:nvSpPr>
        <p:spPr bwMode="auto">
          <a:xfrm>
            <a:off x="1804988" y="4445000"/>
            <a:ext cx="45243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GB" altLang="en-US">
                <a:solidFill>
                  <a:srgbClr val="000000"/>
                </a:solidFill>
                <a:latin typeface="Times New Roman" pitchFamily="18" charset="0"/>
              </a:rPr>
              <a:t>C</a:t>
            </a:r>
          </a:p>
        </p:txBody>
      </p:sp>
      <p:grpSp>
        <p:nvGrpSpPr>
          <p:cNvPr id="125974" name="Group 50"/>
          <p:cNvGrpSpPr>
            <a:grpSpLocks/>
          </p:cNvGrpSpPr>
          <p:nvPr/>
        </p:nvGrpSpPr>
        <p:grpSpPr bwMode="auto">
          <a:xfrm>
            <a:off x="6151563" y="4391025"/>
            <a:ext cx="787400" cy="490538"/>
            <a:chOff x="3875" y="2766"/>
            <a:chExt cx="496" cy="309"/>
          </a:xfrm>
        </p:grpSpPr>
        <p:sp>
          <p:nvSpPr>
            <p:cNvPr id="125977" name="Text Box 51"/>
            <p:cNvSpPr txBox="1">
              <a:spLocks noChangeArrowheads="1"/>
            </p:cNvSpPr>
            <p:nvPr/>
          </p:nvSpPr>
          <p:spPr bwMode="auto">
            <a:xfrm>
              <a:off x="3875" y="2787"/>
              <a:ext cx="285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rgbClr val="0000CC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rgbClr val="0000CC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rgbClr val="0000CC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rgbClr val="0000CC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rgbClr val="0000CC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CC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CC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CC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CC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0" fontAlgn="base" hangingPunct="0">
                <a:spcBef>
                  <a:spcPct val="50000"/>
                </a:spcBef>
                <a:spcAft>
                  <a:spcPct val="0"/>
                </a:spcAft>
              </a:pPr>
              <a:r>
                <a:rPr lang="en-GB" altLang="en-US">
                  <a:solidFill>
                    <a:srgbClr val="000000"/>
                  </a:solidFill>
                  <a:latin typeface="Times New Roman" pitchFamily="18" charset="0"/>
                </a:rPr>
                <a:t>C</a:t>
              </a:r>
            </a:p>
          </p:txBody>
        </p:sp>
        <p:sp>
          <p:nvSpPr>
            <p:cNvPr id="125978" name="Text Box 52"/>
            <p:cNvSpPr txBox="1">
              <a:spLocks noChangeArrowheads="1"/>
            </p:cNvSpPr>
            <p:nvPr/>
          </p:nvSpPr>
          <p:spPr bwMode="auto">
            <a:xfrm>
              <a:off x="4035" y="2766"/>
              <a:ext cx="336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rgbClr val="0000CC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rgbClr val="0000CC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rgbClr val="0000CC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rgbClr val="0000CC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rgbClr val="0000CC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CC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CC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CC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CC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0" fontAlgn="base" hangingPunct="0">
                <a:spcBef>
                  <a:spcPct val="50000"/>
                </a:spcBef>
                <a:spcAft>
                  <a:spcPct val="0"/>
                </a:spcAft>
              </a:pPr>
              <a:r>
                <a:rPr lang="en-GB" altLang="en-US" sz="800" b="1">
                  <a:solidFill>
                    <a:srgbClr val="000000"/>
                  </a:solidFill>
                </a:rPr>
                <a:t> </a:t>
              </a:r>
              <a:r>
                <a:rPr lang="en-GB" altLang="en-US" sz="1600" b="1">
                  <a:solidFill>
                    <a:srgbClr val="000000"/>
                  </a:solidFill>
                </a:rPr>
                <a:t>/</a:t>
              </a:r>
            </a:p>
          </p:txBody>
        </p:sp>
      </p:grpSp>
      <p:sp>
        <p:nvSpPr>
          <p:cNvPr id="125975" name="Line 53"/>
          <p:cNvSpPr>
            <a:spLocks noChangeShapeType="1"/>
          </p:cNvSpPr>
          <p:nvPr/>
        </p:nvSpPr>
        <p:spPr bwMode="auto">
          <a:xfrm flipH="1">
            <a:off x="2066925" y="2955925"/>
            <a:ext cx="1746250" cy="1471613"/>
          </a:xfrm>
          <a:prstGeom prst="line">
            <a:avLst/>
          </a:prstGeom>
          <a:noFill/>
          <a:ln w="12700">
            <a:solidFill>
              <a:schemeClr val="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CC"/>
              </a:solidFill>
              <a:ea typeface="ＭＳ Ｐゴシック" pitchFamily="34" charset="-128"/>
            </a:endParaRPr>
          </a:p>
        </p:txBody>
      </p:sp>
      <p:sp>
        <p:nvSpPr>
          <p:cNvPr id="125976" name="Text Box 54"/>
          <p:cNvSpPr txBox="1">
            <a:spLocks noChangeArrowheads="1"/>
          </p:cNvSpPr>
          <p:nvPr/>
        </p:nvSpPr>
        <p:spPr bwMode="auto">
          <a:xfrm>
            <a:off x="438150" y="5322888"/>
            <a:ext cx="7215188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GB" altLang="en-US" sz="2000">
                <a:solidFill>
                  <a:srgbClr val="000000"/>
                </a:solidFill>
              </a:rPr>
              <a:t>The camera</a:t>
            </a:r>
            <a:r>
              <a:rPr lang="en-GB" altLang="en-US" sz="1800">
                <a:solidFill>
                  <a:srgbClr val="000000"/>
                </a:solidFill>
              </a:rPr>
              <a:t> </a:t>
            </a:r>
            <a:r>
              <a:rPr lang="en-GB" altLang="en-US" sz="2000">
                <a:solidFill>
                  <a:srgbClr val="000000"/>
                </a:solidFill>
              </a:rPr>
              <a:t>centres, corresponding points and scene point lie in a single plane, known as the </a:t>
            </a:r>
            <a:r>
              <a:rPr lang="en-GB" altLang="en-US" sz="2000"/>
              <a:t>epipolar plane</a:t>
            </a:r>
            <a:endParaRPr lang="en-GB" altLang="en-US" sz="1800"/>
          </a:p>
        </p:txBody>
      </p:sp>
    </p:spTree>
    <p:extLst>
      <p:ext uri="{BB962C8B-B14F-4D97-AF65-F5344CB8AC3E}">
        <p14:creationId xmlns:p14="http://schemas.microsoft.com/office/powerpoint/2010/main" val="302188366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7" name="Line 37"/>
          <p:cNvSpPr>
            <a:spLocks noChangeShapeType="1"/>
          </p:cNvSpPr>
          <p:nvPr/>
        </p:nvSpPr>
        <p:spPr bwMode="auto">
          <a:xfrm flipV="1">
            <a:off x="4714875" y="2043113"/>
            <a:ext cx="1360488" cy="120967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978" name="Line 32"/>
          <p:cNvSpPr>
            <a:spLocks noChangeShapeType="1"/>
          </p:cNvSpPr>
          <p:nvPr/>
        </p:nvSpPr>
        <p:spPr bwMode="auto">
          <a:xfrm flipH="1">
            <a:off x="2066925" y="1697038"/>
            <a:ext cx="1746250" cy="1471612"/>
          </a:xfrm>
          <a:prstGeom prst="line">
            <a:avLst/>
          </a:prstGeom>
          <a:noFill/>
          <a:ln w="12700">
            <a:solidFill>
              <a:schemeClr val="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97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smtClean="0">
                <a:ea typeface="ＭＳ Ｐゴシック" pitchFamily="34" charset="-128"/>
              </a:rPr>
              <a:t>Nomenclature</a:t>
            </a:r>
          </a:p>
        </p:txBody>
      </p:sp>
      <p:sp>
        <p:nvSpPr>
          <p:cNvPr id="126980" name="Line 36"/>
          <p:cNvSpPr>
            <a:spLocks noChangeShapeType="1"/>
          </p:cNvSpPr>
          <p:nvPr/>
        </p:nvSpPr>
        <p:spPr bwMode="auto">
          <a:xfrm>
            <a:off x="2206625" y="2330450"/>
            <a:ext cx="1301750" cy="90487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981" name="Text Box 3"/>
          <p:cNvSpPr txBox="1">
            <a:spLocks noChangeArrowheads="1"/>
          </p:cNvSpPr>
          <p:nvPr/>
        </p:nvSpPr>
        <p:spPr bwMode="auto">
          <a:xfrm>
            <a:off x="0" y="3843338"/>
            <a:ext cx="9144000" cy="2652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1pPr>
            <a:lvl2pPr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  <a:buFontTx/>
              <a:buChar char="•"/>
            </a:pPr>
            <a:r>
              <a:rPr lang="en-GB" altLang="en-US" sz="2000" dirty="0">
                <a:solidFill>
                  <a:schemeClr val="tx2"/>
                </a:solidFill>
              </a:rPr>
              <a:t> The </a:t>
            </a:r>
            <a:r>
              <a:rPr lang="en-GB" altLang="en-US" sz="2000" dirty="0" err="1"/>
              <a:t>epipolar</a:t>
            </a:r>
            <a:r>
              <a:rPr lang="en-GB" altLang="en-US" sz="2000" dirty="0"/>
              <a:t> line</a:t>
            </a:r>
            <a:r>
              <a:rPr lang="en-GB" altLang="en-US" sz="2000" dirty="0">
                <a:solidFill>
                  <a:schemeClr val="tx2"/>
                </a:solidFill>
              </a:rPr>
              <a:t> </a:t>
            </a:r>
            <a:r>
              <a:rPr lang="en-GB" altLang="en-US" sz="2200" b="1" dirty="0">
                <a:solidFill>
                  <a:schemeClr val="tx2"/>
                </a:solidFill>
                <a:latin typeface="Times New Roman" pitchFamily="18" charset="0"/>
              </a:rPr>
              <a:t>l</a:t>
            </a:r>
            <a:r>
              <a:rPr lang="en-GB" altLang="en-US" sz="2000" b="1" baseline="50000" dirty="0">
                <a:solidFill>
                  <a:schemeClr val="tx2"/>
                </a:solidFill>
                <a:latin typeface="Times New Roman" pitchFamily="18" charset="0"/>
              </a:rPr>
              <a:t>/</a:t>
            </a:r>
            <a:r>
              <a:rPr lang="en-GB" altLang="en-US" sz="2000" dirty="0">
                <a:solidFill>
                  <a:schemeClr val="tx2"/>
                </a:solidFill>
              </a:rPr>
              <a:t>  is the image of the ray through </a:t>
            </a:r>
            <a:r>
              <a:rPr lang="en-GB" altLang="en-US" sz="2200" b="1" dirty="0">
                <a:solidFill>
                  <a:schemeClr val="tx2"/>
                </a:solidFill>
                <a:latin typeface="Times New Roman" pitchFamily="18" charset="0"/>
              </a:rPr>
              <a:t>x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GB" altLang="en-US" sz="2000" dirty="0">
                <a:solidFill>
                  <a:schemeClr val="tx2"/>
                </a:solidFill>
              </a:rPr>
              <a:t> The </a:t>
            </a:r>
            <a:r>
              <a:rPr lang="en-GB" altLang="en-US" sz="2000" dirty="0" err="1"/>
              <a:t>epipole</a:t>
            </a:r>
            <a:r>
              <a:rPr lang="en-GB" altLang="en-US" sz="2000" dirty="0"/>
              <a:t> </a:t>
            </a:r>
            <a:r>
              <a:rPr lang="en-GB" altLang="en-US" sz="2200" b="1" dirty="0">
                <a:latin typeface="Times New Roman" pitchFamily="18" charset="0"/>
              </a:rPr>
              <a:t>e</a:t>
            </a:r>
            <a:r>
              <a:rPr lang="en-GB" altLang="en-US" sz="2000" dirty="0">
                <a:solidFill>
                  <a:schemeClr val="tx2"/>
                </a:solidFill>
              </a:rPr>
              <a:t> is the point of intersection of the line joining the camera centres with the image plane</a:t>
            </a:r>
          </a:p>
          <a:p>
            <a:pPr lvl="1">
              <a:spcBef>
                <a:spcPct val="50000"/>
              </a:spcBef>
              <a:buFont typeface="Wingdings" pitchFamily="2" charset="2"/>
              <a:buBlip>
                <a:blip r:embed="rId2"/>
              </a:buBlip>
            </a:pPr>
            <a:r>
              <a:rPr lang="en-GB" altLang="en-US" sz="2000" dirty="0">
                <a:solidFill>
                  <a:schemeClr val="tx2"/>
                </a:solidFill>
              </a:rPr>
              <a:t> this line is the </a:t>
            </a:r>
            <a:r>
              <a:rPr lang="en-GB" altLang="en-US" sz="2000" dirty="0"/>
              <a:t>baseline</a:t>
            </a:r>
            <a:r>
              <a:rPr lang="en-GB" altLang="en-US" sz="2000" dirty="0">
                <a:solidFill>
                  <a:schemeClr val="tx2"/>
                </a:solidFill>
              </a:rPr>
              <a:t> for a stereo rig, and</a:t>
            </a:r>
          </a:p>
          <a:p>
            <a:pPr lvl="1">
              <a:spcBef>
                <a:spcPct val="50000"/>
              </a:spcBef>
              <a:buFont typeface="Wingdings" pitchFamily="2" charset="2"/>
              <a:buBlip>
                <a:blip r:embed="rId2"/>
              </a:buBlip>
            </a:pPr>
            <a:r>
              <a:rPr lang="en-GB" altLang="en-US" sz="2000" dirty="0">
                <a:solidFill>
                  <a:schemeClr val="tx2"/>
                </a:solidFill>
              </a:rPr>
              <a:t> the translation vector for a moving camera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GB" altLang="en-US" sz="2000" dirty="0">
                <a:solidFill>
                  <a:schemeClr val="tx2"/>
                </a:solidFill>
              </a:rPr>
              <a:t> The </a:t>
            </a:r>
            <a:r>
              <a:rPr lang="en-GB" altLang="en-US" sz="2000" dirty="0" err="1">
                <a:solidFill>
                  <a:schemeClr val="tx2"/>
                </a:solidFill>
              </a:rPr>
              <a:t>epipole</a:t>
            </a:r>
            <a:r>
              <a:rPr lang="en-GB" altLang="en-US" sz="2000" dirty="0">
                <a:solidFill>
                  <a:schemeClr val="tx2"/>
                </a:solidFill>
              </a:rPr>
              <a:t> is the image of the centre of the other camera: </a:t>
            </a:r>
            <a:r>
              <a:rPr lang="en-US" altLang="en-US" sz="2000" dirty="0">
                <a:solidFill>
                  <a:schemeClr val="tx2"/>
                </a:solidFill>
              </a:rPr>
              <a:t> </a:t>
            </a:r>
            <a:r>
              <a:rPr lang="en-GB" altLang="en-US" sz="2200" b="1" dirty="0">
                <a:solidFill>
                  <a:schemeClr val="tx2"/>
                </a:solidFill>
                <a:latin typeface="Times New Roman" pitchFamily="18" charset="0"/>
              </a:rPr>
              <a:t>e</a:t>
            </a:r>
            <a:r>
              <a:rPr lang="en-GB" altLang="en-US" sz="2000" dirty="0">
                <a:solidFill>
                  <a:schemeClr val="tx2"/>
                </a:solidFill>
              </a:rPr>
              <a:t> = P</a:t>
            </a:r>
            <a:r>
              <a:rPr lang="en-GB" altLang="en-US" sz="2200" b="1" dirty="0">
                <a:solidFill>
                  <a:schemeClr val="tx2"/>
                </a:solidFill>
                <a:latin typeface="Times New Roman" pitchFamily="18" charset="0"/>
              </a:rPr>
              <a:t>C</a:t>
            </a:r>
            <a:r>
              <a:rPr lang="en-GB" altLang="en-US" sz="1800" b="1" baseline="50000" dirty="0">
                <a:solidFill>
                  <a:schemeClr val="tx2"/>
                </a:solidFill>
              </a:rPr>
              <a:t>/ </a:t>
            </a:r>
            <a:r>
              <a:rPr lang="en-US" altLang="en-US" sz="2000" dirty="0">
                <a:solidFill>
                  <a:schemeClr val="tx2"/>
                </a:solidFill>
              </a:rPr>
              <a:t>,  </a:t>
            </a:r>
            <a:r>
              <a:rPr lang="en-GB" altLang="en-US" sz="1800" b="1" baseline="50000" dirty="0">
                <a:solidFill>
                  <a:schemeClr val="tx2"/>
                </a:solidFill>
              </a:rPr>
              <a:t> </a:t>
            </a:r>
            <a:r>
              <a:rPr lang="en-GB" altLang="en-US" sz="2200" b="1" dirty="0">
                <a:solidFill>
                  <a:schemeClr val="tx2"/>
                </a:solidFill>
                <a:latin typeface="Times New Roman" pitchFamily="18" charset="0"/>
              </a:rPr>
              <a:t>e</a:t>
            </a:r>
            <a:r>
              <a:rPr lang="en-GB" altLang="en-US" sz="1800" b="1" baseline="50000" dirty="0">
                <a:solidFill>
                  <a:schemeClr val="tx2"/>
                </a:solidFill>
              </a:rPr>
              <a:t>/</a:t>
            </a:r>
            <a:r>
              <a:rPr lang="en-GB" altLang="en-US" sz="2000" dirty="0">
                <a:solidFill>
                  <a:schemeClr val="tx2"/>
                </a:solidFill>
              </a:rPr>
              <a:t> = P</a:t>
            </a:r>
            <a:r>
              <a:rPr lang="en-GB" altLang="en-US" sz="1800" b="1" baseline="50000" dirty="0">
                <a:solidFill>
                  <a:schemeClr val="tx2"/>
                </a:solidFill>
              </a:rPr>
              <a:t>/</a:t>
            </a:r>
            <a:r>
              <a:rPr lang="en-GB" altLang="en-US" sz="2200" b="1" dirty="0">
                <a:solidFill>
                  <a:schemeClr val="tx2"/>
                </a:solidFill>
                <a:latin typeface="Times New Roman" pitchFamily="18" charset="0"/>
              </a:rPr>
              <a:t>C</a:t>
            </a:r>
          </a:p>
        </p:txBody>
      </p:sp>
      <p:sp>
        <p:nvSpPr>
          <p:cNvPr id="126982" name="Freeform 6"/>
          <p:cNvSpPr>
            <a:spLocks/>
          </p:cNvSpPr>
          <p:nvPr/>
        </p:nvSpPr>
        <p:spPr bwMode="auto">
          <a:xfrm>
            <a:off x="2209800" y="1712913"/>
            <a:ext cx="1295400" cy="1752600"/>
          </a:xfrm>
          <a:custGeom>
            <a:avLst/>
            <a:gdLst>
              <a:gd name="T0" fmla="*/ 0 w 768"/>
              <a:gd name="T1" fmla="*/ 0 h 1104"/>
              <a:gd name="T2" fmla="*/ 0 w 768"/>
              <a:gd name="T3" fmla="*/ 2147483647 h 1104"/>
              <a:gd name="T4" fmla="*/ 2147483647 w 768"/>
              <a:gd name="T5" fmla="*/ 2147483647 h 1104"/>
              <a:gd name="T6" fmla="*/ 2147483647 w 768"/>
              <a:gd name="T7" fmla="*/ 2147483647 h 1104"/>
              <a:gd name="T8" fmla="*/ 0 w 768"/>
              <a:gd name="T9" fmla="*/ 0 h 110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68"/>
              <a:gd name="T16" fmla="*/ 0 h 1104"/>
              <a:gd name="T17" fmla="*/ 768 w 768"/>
              <a:gd name="T18" fmla="*/ 1104 h 110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68" h="1104">
                <a:moveTo>
                  <a:pt x="0" y="0"/>
                </a:moveTo>
                <a:lnTo>
                  <a:pt x="0" y="720"/>
                </a:lnTo>
                <a:lnTo>
                  <a:pt x="768" y="1104"/>
                </a:lnTo>
                <a:lnTo>
                  <a:pt x="768" y="384"/>
                </a:lnTo>
                <a:lnTo>
                  <a:pt x="0" y="0"/>
                </a:lnTo>
                <a:close/>
              </a:path>
            </a:pathLst>
          </a:custGeom>
          <a:noFill/>
          <a:ln w="19050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983" name="Freeform 7"/>
          <p:cNvSpPr>
            <a:spLocks/>
          </p:cNvSpPr>
          <p:nvPr/>
        </p:nvSpPr>
        <p:spPr bwMode="auto">
          <a:xfrm flipH="1">
            <a:off x="4724400" y="1712913"/>
            <a:ext cx="1371600" cy="1752600"/>
          </a:xfrm>
          <a:custGeom>
            <a:avLst/>
            <a:gdLst>
              <a:gd name="T0" fmla="*/ 0 w 768"/>
              <a:gd name="T1" fmla="*/ 0 h 1104"/>
              <a:gd name="T2" fmla="*/ 0 w 768"/>
              <a:gd name="T3" fmla="*/ 2147483647 h 1104"/>
              <a:gd name="T4" fmla="*/ 2147483647 w 768"/>
              <a:gd name="T5" fmla="*/ 2147483647 h 1104"/>
              <a:gd name="T6" fmla="*/ 2147483647 w 768"/>
              <a:gd name="T7" fmla="*/ 2147483647 h 1104"/>
              <a:gd name="T8" fmla="*/ 0 w 768"/>
              <a:gd name="T9" fmla="*/ 0 h 110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68"/>
              <a:gd name="T16" fmla="*/ 0 h 1104"/>
              <a:gd name="T17" fmla="*/ 768 w 768"/>
              <a:gd name="T18" fmla="*/ 1104 h 110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68" h="1104">
                <a:moveTo>
                  <a:pt x="0" y="0"/>
                </a:moveTo>
                <a:lnTo>
                  <a:pt x="0" y="720"/>
                </a:lnTo>
                <a:lnTo>
                  <a:pt x="768" y="1104"/>
                </a:lnTo>
                <a:lnTo>
                  <a:pt x="768" y="384"/>
                </a:lnTo>
                <a:lnTo>
                  <a:pt x="0" y="0"/>
                </a:lnTo>
                <a:close/>
              </a:path>
            </a:pathLst>
          </a:custGeom>
          <a:noFill/>
          <a:ln w="19050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984" name="Oval 8"/>
          <p:cNvSpPr>
            <a:spLocks noChangeArrowheads="1"/>
          </p:cNvSpPr>
          <p:nvPr/>
        </p:nvSpPr>
        <p:spPr bwMode="auto">
          <a:xfrm>
            <a:off x="2019300" y="3122613"/>
            <a:ext cx="76200" cy="76200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126985" name="Oval 9"/>
          <p:cNvSpPr>
            <a:spLocks noChangeArrowheads="1"/>
          </p:cNvSpPr>
          <p:nvPr/>
        </p:nvSpPr>
        <p:spPr bwMode="auto">
          <a:xfrm>
            <a:off x="6210300" y="3122613"/>
            <a:ext cx="76200" cy="76200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126986" name="Line 10"/>
          <p:cNvSpPr>
            <a:spLocks noChangeShapeType="1"/>
          </p:cNvSpPr>
          <p:nvPr/>
        </p:nvSpPr>
        <p:spPr bwMode="auto">
          <a:xfrm>
            <a:off x="4724400" y="2322513"/>
            <a:ext cx="0" cy="83820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987" name="Line 11"/>
          <p:cNvSpPr>
            <a:spLocks noChangeShapeType="1"/>
          </p:cNvSpPr>
          <p:nvPr/>
        </p:nvSpPr>
        <p:spPr bwMode="auto">
          <a:xfrm>
            <a:off x="3505200" y="2322513"/>
            <a:ext cx="0" cy="83820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988" name="Line 12"/>
          <p:cNvSpPr>
            <a:spLocks noChangeShapeType="1"/>
          </p:cNvSpPr>
          <p:nvPr/>
        </p:nvSpPr>
        <p:spPr bwMode="auto">
          <a:xfrm flipH="1" flipV="1">
            <a:off x="3200400" y="2170113"/>
            <a:ext cx="304800" cy="15240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989" name="Oval 13"/>
          <p:cNvSpPr>
            <a:spLocks noChangeArrowheads="1"/>
          </p:cNvSpPr>
          <p:nvPr/>
        </p:nvSpPr>
        <p:spPr bwMode="auto">
          <a:xfrm>
            <a:off x="2638425" y="2617788"/>
            <a:ext cx="76200" cy="76200"/>
          </a:xfrm>
          <a:prstGeom prst="ellipse">
            <a:avLst/>
          </a:prstGeom>
          <a:solidFill>
            <a:schemeClr val="hlink"/>
          </a:solidFill>
          <a:ln w="12700">
            <a:solidFill>
              <a:schemeClr val="hlink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126990" name="Line 14"/>
          <p:cNvSpPr>
            <a:spLocks noChangeShapeType="1"/>
          </p:cNvSpPr>
          <p:nvPr/>
        </p:nvSpPr>
        <p:spPr bwMode="auto">
          <a:xfrm flipH="1">
            <a:off x="4724400" y="2246313"/>
            <a:ext cx="152400" cy="7620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26991" name="Group 15"/>
          <p:cNvGrpSpPr>
            <a:grpSpLocks/>
          </p:cNvGrpSpPr>
          <p:nvPr/>
        </p:nvGrpSpPr>
        <p:grpSpPr bwMode="auto">
          <a:xfrm>
            <a:off x="3657600" y="1179513"/>
            <a:ext cx="457200" cy="571500"/>
            <a:chOff x="2304" y="1536"/>
            <a:chExt cx="288" cy="360"/>
          </a:xfrm>
        </p:grpSpPr>
        <p:sp>
          <p:nvSpPr>
            <p:cNvPr id="127014" name="Oval 16"/>
            <p:cNvSpPr>
              <a:spLocks noChangeArrowheads="1"/>
            </p:cNvSpPr>
            <p:nvPr/>
          </p:nvSpPr>
          <p:spPr bwMode="auto">
            <a:xfrm>
              <a:off x="2364" y="1824"/>
              <a:ext cx="72" cy="72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hlink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rgbClr val="0000CC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rgbClr val="0000CC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rgbClr val="0000CC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rgbClr val="0000CC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rgbClr val="0000CC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CC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CC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CC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CC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27015" name="Text Box 17"/>
            <p:cNvSpPr txBox="1">
              <a:spLocks noChangeArrowheads="1"/>
            </p:cNvSpPr>
            <p:nvPr/>
          </p:nvSpPr>
          <p:spPr bwMode="auto">
            <a:xfrm>
              <a:off x="2304" y="1536"/>
              <a:ext cx="28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rgbClr val="0000CC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rgbClr val="0000CC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rgbClr val="0000CC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rgbClr val="0000CC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rgbClr val="0000CC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CC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CC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CC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CC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>
                <a:spcBef>
                  <a:spcPct val="50000"/>
                </a:spcBef>
              </a:pPr>
              <a:endParaRPr lang="en-GB" altLang="en-US">
                <a:solidFill>
                  <a:schemeClr val="tx2"/>
                </a:solidFill>
              </a:endParaRPr>
            </a:p>
          </p:txBody>
        </p:sp>
      </p:grpSp>
      <p:grpSp>
        <p:nvGrpSpPr>
          <p:cNvPr id="126992" name="Group 18"/>
          <p:cNvGrpSpPr>
            <a:grpSpLocks/>
          </p:cNvGrpSpPr>
          <p:nvPr/>
        </p:nvGrpSpPr>
        <p:grpSpPr bwMode="auto">
          <a:xfrm>
            <a:off x="2057400" y="3119438"/>
            <a:ext cx="4191000" cy="76200"/>
            <a:chOff x="1296" y="2758"/>
            <a:chExt cx="2640" cy="48"/>
          </a:xfrm>
        </p:grpSpPr>
        <p:sp>
          <p:nvSpPr>
            <p:cNvPr id="127011" name="Line 19"/>
            <p:cNvSpPr>
              <a:spLocks noChangeShapeType="1"/>
            </p:cNvSpPr>
            <p:nvPr/>
          </p:nvSpPr>
          <p:spPr bwMode="auto">
            <a:xfrm>
              <a:off x="1296" y="2784"/>
              <a:ext cx="2640" cy="0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7012" name="Oval 20"/>
            <p:cNvSpPr>
              <a:spLocks noChangeArrowheads="1"/>
            </p:cNvSpPr>
            <p:nvPr/>
          </p:nvSpPr>
          <p:spPr bwMode="auto">
            <a:xfrm>
              <a:off x="3024" y="2758"/>
              <a:ext cx="48" cy="48"/>
            </a:xfrm>
            <a:prstGeom prst="ellipse">
              <a:avLst/>
            </a:prstGeom>
            <a:solidFill>
              <a:schemeClr val="tx2"/>
            </a:solidFill>
            <a:ln w="12700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rgbClr val="0000CC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rgbClr val="0000CC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rgbClr val="0000CC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rgbClr val="0000CC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rgbClr val="0000CC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CC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CC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CC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CC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27013" name="Oval 21"/>
            <p:cNvSpPr>
              <a:spLocks noChangeArrowheads="1"/>
            </p:cNvSpPr>
            <p:nvPr/>
          </p:nvSpPr>
          <p:spPr bwMode="auto">
            <a:xfrm>
              <a:off x="2112" y="2758"/>
              <a:ext cx="48" cy="48"/>
            </a:xfrm>
            <a:prstGeom prst="ellipse">
              <a:avLst/>
            </a:prstGeom>
            <a:solidFill>
              <a:schemeClr val="tx2"/>
            </a:solidFill>
            <a:ln w="12700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rgbClr val="0000CC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rgbClr val="0000CC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rgbClr val="0000CC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rgbClr val="0000CC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rgbClr val="0000CC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CC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CC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CC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CC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/>
            </a:p>
          </p:txBody>
        </p:sp>
      </p:grpSp>
      <p:sp>
        <p:nvSpPr>
          <p:cNvPr id="126993" name="Line 22"/>
          <p:cNvSpPr>
            <a:spLocks noChangeShapeType="1"/>
          </p:cNvSpPr>
          <p:nvPr/>
        </p:nvSpPr>
        <p:spPr bwMode="auto">
          <a:xfrm>
            <a:off x="3810000" y="1712913"/>
            <a:ext cx="2438400" cy="1447800"/>
          </a:xfrm>
          <a:prstGeom prst="line">
            <a:avLst/>
          </a:prstGeom>
          <a:noFill/>
          <a:ln w="12700">
            <a:solidFill>
              <a:schemeClr val="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994" name="Oval 23"/>
          <p:cNvSpPr>
            <a:spLocks noChangeArrowheads="1"/>
          </p:cNvSpPr>
          <p:nvPr/>
        </p:nvSpPr>
        <p:spPr bwMode="auto">
          <a:xfrm>
            <a:off x="5346700" y="2616200"/>
            <a:ext cx="76200" cy="76200"/>
          </a:xfrm>
          <a:prstGeom prst="ellipse">
            <a:avLst/>
          </a:prstGeom>
          <a:solidFill>
            <a:schemeClr val="hlink"/>
          </a:solidFill>
          <a:ln w="12700">
            <a:solidFill>
              <a:schemeClr val="hlink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126995" name="Text Box 24"/>
          <p:cNvSpPr txBox="1">
            <a:spLocks noChangeArrowheads="1"/>
          </p:cNvSpPr>
          <p:nvPr/>
        </p:nvSpPr>
        <p:spPr bwMode="auto">
          <a:xfrm>
            <a:off x="2470150" y="2230438"/>
            <a:ext cx="3048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GB" altLang="en-US" sz="2000" b="1">
                <a:solidFill>
                  <a:schemeClr val="tx2"/>
                </a:solidFill>
                <a:latin typeface="Times New Roman" pitchFamily="18" charset="0"/>
              </a:rPr>
              <a:t>x</a:t>
            </a:r>
          </a:p>
        </p:txBody>
      </p:sp>
      <p:sp>
        <p:nvSpPr>
          <p:cNvPr id="126996" name="Text Box 25"/>
          <p:cNvSpPr txBox="1">
            <a:spLocks noChangeArrowheads="1"/>
          </p:cNvSpPr>
          <p:nvPr/>
        </p:nvSpPr>
        <p:spPr bwMode="auto">
          <a:xfrm>
            <a:off x="5448300" y="2392363"/>
            <a:ext cx="3048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GB" altLang="en-US" sz="2000" b="1">
                <a:solidFill>
                  <a:schemeClr val="tx2"/>
                </a:solidFill>
                <a:latin typeface="Times New Roman" pitchFamily="18" charset="0"/>
              </a:rPr>
              <a:t>x</a:t>
            </a:r>
          </a:p>
        </p:txBody>
      </p:sp>
      <p:sp>
        <p:nvSpPr>
          <p:cNvPr id="126997" name="Text Box 26"/>
          <p:cNvSpPr txBox="1">
            <a:spLocks noChangeArrowheads="1"/>
          </p:cNvSpPr>
          <p:nvPr/>
        </p:nvSpPr>
        <p:spPr bwMode="auto">
          <a:xfrm>
            <a:off x="5575300" y="2386013"/>
            <a:ext cx="5334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GB" altLang="en-US" sz="800" b="1">
                <a:solidFill>
                  <a:schemeClr val="tx2"/>
                </a:solidFill>
              </a:rPr>
              <a:t> </a:t>
            </a:r>
            <a:r>
              <a:rPr lang="en-GB" altLang="en-US" sz="1400" b="1">
                <a:solidFill>
                  <a:schemeClr val="tx2"/>
                </a:solidFill>
              </a:rPr>
              <a:t>/</a:t>
            </a:r>
          </a:p>
        </p:txBody>
      </p:sp>
      <p:sp>
        <p:nvSpPr>
          <p:cNvPr id="126998" name="Text Box 27"/>
          <p:cNvSpPr txBox="1">
            <a:spLocks noChangeArrowheads="1"/>
          </p:cNvSpPr>
          <p:nvPr/>
        </p:nvSpPr>
        <p:spPr bwMode="auto">
          <a:xfrm>
            <a:off x="3444875" y="1346200"/>
            <a:ext cx="3619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GB" altLang="en-US" b="1">
                <a:solidFill>
                  <a:schemeClr val="tx1"/>
                </a:solidFill>
                <a:latin typeface="Times New Roman" pitchFamily="18" charset="0"/>
              </a:rPr>
              <a:t>X</a:t>
            </a:r>
          </a:p>
        </p:txBody>
      </p:sp>
      <p:sp>
        <p:nvSpPr>
          <p:cNvPr id="126999" name="Text Box 28"/>
          <p:cNvSpPr txBox="1">
            <a:spLocks noChangeArrowheads="1"/>
          </p:cNvSpPr>
          <p:nvPr/>
        </p:nvSpPr>
        <p:spPr bwMode="auto">
          <a:xfrm>
            <a:off x="1804988" y="3186113"/>
            <a:ext cx="45243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GB" altLang="en-US">
                <a:solidFill>
                  <a:schemeClr val="tx1"/>
                </a:solidFill>
                <a:latin typeface="Times New Roman" pitchFamily="18" charset="0"/>
              </a:rPr>
              <a:t>C</a:t>
            </a:r>
          </a:p>
        </p:txBody>
      </p:sp>
      <p:grpSp>
        <p:nvGrpSpPr>
          <p:cNvPr id="127000" name="Group 29"/>
          <p:cNvGrpSpPr>
            <a:grpSpLocks/>
          </p:cNvGrpSpPr>
          <p:nvPr/>
        </p:nvGrpSpPr>
        <p:grpSpPr bwMode="auto">
          <a:xfrm>
            <a:off x="6151563" y="3132138"/>
            <a:ext cx="787400" cy="490537"/>
            <a:chOff x="3875" y="2766"/>
            <a:chExt cx="496" cy="309"/>
          </a:xfrm>
        </p:grpSpPr>
        <p:sp>
          <p:nvSpPr>
            <p:cNvPr id="127009" name="Text Box 30"/>
            <p:cNvSpPr txBox="1">
              <a:spLocks noChangeArrowheads="1"/>
            </p:cNvSpPr>
            <p:nvPr/>
          </p:nvSpPr>
          <p:spPr bwMode="auto">
            <a:xfrm>
              <a:off x="3875" y="2787"/>
              <a:ext cx="285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rgbClr val="0000CC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rgbClr val="0000CC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rgbClr val="0000CC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rgbClr val="0000CC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rgbClr val="0000CC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CC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CC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CC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CC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GB" altLang="en-US">
                  <a:solidFill>
                    <a:schemeClr val="tx1"/>
                  </a:solidFill>
                  <a:latin typeface="Times New Roman" pitchFamily="18" charset="0"/>
                </a:rPr>
                <a:t>C</a:t>
              </a:r>
            </a:p>
          </p:txBody>
        </p:sp>
        <p:sp>
          <p:nvSpPr>
            <p:cNvPr id="127010" name="Text Box 31"/>
            <p:cNvSpPr txBox="1">
              <a:spLocks noChangeArrowheads="1"/>
            </p:cNvSpPr>
            <p:nvPr/>
          </p:nvSpPr>
          <p:spPr bwMode="auto">
            <a:xfrm>
              <a:off x="4035" y="2766"/>
              <a:ext cx="336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rgbClr val="0000CC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rgbClr val="0000CC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rgbClr val="0000CC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rgbClr val="0000CC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rgbClr val="0000CC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CC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CC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CC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CC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GB" altLang="en-US" sz="800" b="1">
                  <a:solidFill>
                    <a:schemeClr val="tx2"/>
                  </a:solidFill>
                </a:rPr>
                <a:t> </a:t>
              </a:r>
              <a:r>
                <a:rPr lang="en-GB" altLang="en-US" sz="1600" b="1">
                  <a:solidFill>
                    <a:schemeClr val="tx2"/>
                  </a:solidFill>
                </a:rPr>
                <a:t>/</a:t>
              </a:r>
            </a:p>
          </p:txBody>
        </p:sp>
      </p:grpSp>
      <p:sp>
        <p:nvSpPr>
          <p:cNvPr id="127001" name="Text Box 34"/>
          <p:cNvSpPr txBox="1">
            <a:spLocks noChangeArrowheads="1"/>
          </p:cNvSpPr>
          <p:nvPr/>
        </p:nvSpPr>
        <p:spPr bwMode="auto">
          <a:xfrm>
            <a:off x="4724400" y="2678113"/>
            <a:ext cx="3048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GB" altLang="en-US" sz="2000" b="1">
                <a:solidFill>
                  <a:schemeClr val="tx2"/>
                </a:solidFill>
                <a:latin typeface="Times New Roman" pitchFamily="18" charset="0"/>
              </a:rPr>
              <a:t>e</a:t>
            </a:r>
          </a:p>
        </p:txBody>
      </p:sp>
      <p:sp>
        <p:nvSpPr>
          <p:cNvPr id="127002" name="Text Box 38"/>
          <p:cNvSpPr txBox="1">
            <a:spLocks noChangeArrowheads="1"/>
          </p:cNvSpPr>
          <p:nvPr/>
        </p:nvSpPr>
        <p:spPr bwMode="auto">
          <a:xfrm>
            <a:off x="369888" y="2230438"/>
            <a:ext cx="1614487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GB" altLang="en-US" sz="1600">
                <a:solidFill>
                  <a:schemeClr val="tx2"/>
                </a:solidFill>
              </a:rPr>
              <a:t>left epipolar line</a:t>
            </a:r>
          </a:p>
        </p:txBody>
      </p:sp>
      <p:sp>
        <p:nvSpPr>
          <p:cNvPr id="127003" name="Text Box 39"/>
          <p:cNvSpPr txBox="1">
            <a:spLocks noChangeArrowheads="1"/>
          </p:cNvSpPr>
          <p:nvPr/>
        </p:nvSpPr>
        <p:spPr bwMode="auto">
          <a:xfrm>
            <a:off x="6403975" y="1982788"/>
            <a:ext cx="235426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GB" altLang="en-US" sz="1600">
                <a:solidFill>
                  <a:schemeClr val="tx2"/>
                </a:solidFill>
              </a:rPr>
              <a:t>right epipolar line</a:t>
            </a:r>
          </a:p>
        </p:txBody>
      </p:sp>
      <p:sp>
        <p:nvSpPr>
          <p:cNvPr id="127004" name="Line 40"/>
          <p:cNvSpPr>
            <a:spLocks noChangeShapeType="1"/>
          </p:cNvSpPr>
          <p:nvPr/>
        </p:nvSpPr>
        <p:spPr bwMode="auto">
          <a:xfrm>
            <a:off x="1928813" y="2422525"/>
            <a:ext cx="527050" cy="112713"/>
          </a:xfrm>
          <a:prstGeom prst="line">
            <a:avLst/>
          </a:prstGeom>
          <a:noFill/>
          <a:ln w="25400">
            <a:solidFill>
              <a:schemeClr val="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7005" name="Line 41"/>
          <p:cNvSpPr>
            <a:spLocks noChangeShapeType="1"/>
          </p:cNvSpPr>
          <p:nvPr/>
        </p:nvSpPr>
        <p:spPr bwMode="auto">
          <a:xfrm flipH="1">
            <a:off x="5838825" y="2171700"/>
            <a:ext cx="600075" cy="100013"/>
          </a:xfrm>
          <a:prstGeom prst="line">
            <a:avLst/>
          </a:prstGeom>
          <a:noFill/>
          <a:ln w="25400">
            <a:solidFill>
              <a:schemeClr val="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7006" name="Text Box 33"/>
          <p:cNvSpPr txBox="1">
            <a:spLocks noChangeArrowheads="1"/>
          </p:cNvSpPr>
          <p:nvPr/>
        </p:nvSpPr>
        <p:spPr bwMode="auto">
          <a:xfrm>
            <a:off x="3200400" y="2784475"/>
            <a:ext cx="3048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GB" altLang="en-US" sz="2000" b="1">
                <a:solidFill>
                  <a:schemeClr val="tx2"/>
                </a:solidFill>
                <a:latin typeface="Times New Roman" pitchFamily="18" charset="0"/>
              </a:rPr>
              <a:t>e</a:t>
            </a:r>
          </a:p>
        </p:txBody>
      </p:sp>
      <p:sp>
        <p:nvSpPr>
          <p:cNvPr id="127007" name="Text Box 35"/>
          <p:cNvSpPr txBox="1">
            <a:spLocks noChangeArrowheads="1"/>
          </p:cNvSpPr>
          <p:nvPr/>
        </p:nvSpPr>
        <p:spPr bwMode="auto">
          <a:xfrm>
            <a:off x="4838700" y="2693988"/>
            <a:ext cx="5334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GB" altLang="en-US" sz="800" b="1">
                <a:solidFill>
                  <a:schemeClr val="tx2"/>
                </a:solidFill>
              </a:rPr>
              <a:t> </a:t>
            </a:r>
            <a:r>
              <a:rPr lang="en-GB" altLang="en-US" sz="1200" b="1">
                <a:solidFill>
                  <a:schemeClr val="tx2"/>
                </a:solidFill>
              </a:rPr>
              <a:t>/</a:t>
            </a:r>
          </a:p>
        </p:txBody>
      </p:sp>
      <p:sp>
        <p:nvSpPr>
          <p:cNvPr id="127008" name="Text Box 43"/>
          <p:cNvSpPr txBox="1">
            <a:spLocks noChangeArrowheads="1"/>
          </p:cNvSpPr>
          <p:nvPr/>
        </p:nvSpPr>
        <p:spPr bwMode="auto">
          <a:xfrm>
            <a:off x="5626100" y="1955800"/>
            <a:ext cx="325438" cy="42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GB" altLang="en-US" sz="2200" b="1">
                <a:solidFill>
                  <a:schemeClr val="tx2"/>
                </a:solidFill>
                <a:latin typeface="Times New Roman" pitchFamily="18" charset="0"/>
              </a:rPr>
              <a:t>l</a:t>
            </a:r>
            <a:r>
              <a:rPr lang="en-GB" altLang="en-US" sz="2000" b="1" baseline="50000">
                <a:solidFill>
                  <a:schemeClr val="tx2"/>
                </a:solidFill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7878711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1" name="Line 2"/>
          <p:cNvSpPr>
            <a:spLocks noChangeShapeType="1"/>
          </p:cNvSpPr>
          <p:nvPr/>
        </p:nvSpPr>
        <p:spPr bwMode="auto">
          <a:xfrm>
            <a:off x="4008438" y="1739900"/>
            <a:ext cx="0" cy="57626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stealth" w="lg" len="med"/>
            <a:tailEnd type="stealth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CC"/>
              </a:solidFill>
              <a:ea typeface="ＭＳ Ｐゴシック" pitchFamily="34" charset="-128"/>
            </a:endParaRPr>
          </a:p>
        </p:txBody>
      </p:sp>
      <p:sp>
        <p:nvSpPr>
          <p:cNvPr id="128002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ea typeface="ＭＳ Ｐゴシック" pitchFamily="34" charset="-128"/>
              </a:rPr>
              <a:t>The epipolar pencil</a:t>
            </a:r>
          </a:p>
        </p:txBody>
      </p:sp>
      <p:sp>
        <p:nvSpPr>
          <p:cNvPr id="128003" name="Freeform 4"/>
          <p:cNvSpPr>
            <a:spLocks/>
          </p:cNvSpPr>
          <p:nvPr/>
        </p:nvSpPr>
        <p:spPr bwMode="auto">
          <a:xfrm flipH="1">
            <a:off x="4787900" y="1852613"/>
            <a:ext cx="1570038" cy="2220912"/>
          </a:xfrm>
          <a:custGeom>
            <a:avLst/>
            <a:gdLst>
              <a:gd name="T0" fmla="*/ 0 w 768"/>
              <a:gd name="T1" fmla="*/ 0 h 1104"/>
              <a:gd name="T2" fmla="*/ 0 w 768"/>
              <a:gd name="T3" fmla="*/ 2147483647 h 1104"/>
              <a:gd name="T4" fmla="*/ 2147483647 w 768"/>
              <a:gd name="T5" fmla="*/ 2147483647 h 1104"/>
              <a:gd name="T6" fmla="*/ 2147483647 w 768"/>
              <a:gd name="T7" fmla="*/ 2147483647 h 1104"/>
              <a:gd name="T8" fmla="*/ 0 w 768"/>
              <a:gd name="T9" fmla="*/ 0 h 110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68"/>
              <a:gd name="T16" fmla="*/ 0 h 1104"/>
              <a:gd name="T17" fmla="*/ 768 w 768"/>
              <a:gd name="T18" fmla="*/ 1104 h 110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68" h="1104">
                <a:moveTo>
                  <a:pt x="0" y="0"/>
                </a:moveTo>
                <a:lnTo>
                  <a:pt x="0" y="720"/>
                </a:lnTo>
                <a:lnTo>
                  <a:pt x="768" y="1104"/>
                </a:lnTo>
                <a:lnTo>
                  <a:pt x="768" y="384"/>
                </a:lnTo>
                <a:lnTo>
                  <a:pt x="0" y="0"/>
                </a:lnTo>
                <a:close/>
              </a:path>
            </a:pathLst>
          </a:custGeom>
          <a:noFill/>
          <a:ln w="19050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CC"/>
              </a:solidFill>
              <a:ea typeface="ＭＳ Ｐゴシック" pitchFamily="34" charset="-128"/>
            </a:endParaRPr>
          </a:p>
        </p:txBody>
      </p:sp>
      <p:sp>
        <p:nvSpPr>
          <p:cNvPr id="128004" name="Freeform 5"/>
          <p:cNvSpPr>
            <a:spLocks/>
          </p:cNvSpPr>
          <p:nvPr/>
        </p:nvSpPr>
        <p:spPr bwMode="auto">
          <a:xfrm>
            <a:off x="1911350" y="1852613"/>
            <a:ext cx="1482725" cy="2220912"/>
          </a:xfrm>
          <a:custGeom>
            <a:avLst/>
            <a:gdLst>
              <a:gd name="T0" fmla="*/ 0 w 768"/>
              <a:gd name="T1" fmla="*/ 0 h 1104"/>
              <a:gd name="T2" fmla="*/ 0 w 768"/>
              <a:gd name="T3" fmla="*/ 2147483647 h 1104"/>
              <a:gd name="T4" fmla="*/ 2147483647 w 768"/>
              <a:gd name="T5" fmla="*/ 2147483647 h 1104"/>
              <a:gd name="T6" fmla="*/ 2147483647 w 768"/>
              <a:gd name="T7" fmla="*/ 2147483647 h 1104"/>
              <a:gd name="T8" fmla="*/ 0 w 768"/>
              <a:gd name="T9" fmla="*/ 0 h 110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68"/>
              <a:gd name="T16" fmla="*/ 0 h 1104"/>
              <a:gd name="T17" fmla="*/ 768 w 768"/>
              <a:gd name="T18" fmla="*/ 1104 h 110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68" h="1104">
                <a:moveTo>
                  <a:pt x="0" y="0"/>
                </a:moveTo>
                <a:lnTo>
                  <a:pt x="0" y="720"/>
                </a:lnTo>
                <a:lnTo>
                  <a:pt x="768" y="1104"/>
                </a:lnTo>
                <a:lnTo>
                  <a:pt x="768" y="384"/>
                </a:lnTo>
                <a:lnTo>
                  <a:pt x="0" y="0"/>
                </a:lnTo>
                <a:close/>
              </a:path>
            </a:pathLst>
          </a:custGeom>
          <a:noFill/>
          <a:ln w="19050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CC"/>
              </a:solidFill>
              <a:ea typeface="ＭＳ Ｐゴシック" pitchFamily="34" charset="-128"/>
            </a:endParaRPr>
          </a:p>
        </p:txBody>
      </p:sp>
      <p:grpSp>
        <p:nvGrpSpPr>
          <p:cNvPr id="128005" name="Group 6"/>
          <p:cNvGrpSpPr>
            <a:grpSpLocks/>
          </p:cNvGrpSpPr>
          <p:nvPr/>
        </p:nvGrpSpPr>
        <p:grpSpPr bwMode="auto">
          <a:xfrm>
            <a:off x="1736725" y="2141538"/>
            <a:ext cx="4795838" cy="1555750"/>
            <a:chOff x="1296" y="2016"/>
            <a:chExt cx="2640" cy="773"/>
          </a:xfrm>
        </p:grpSpPr>
        <p:sp>
          <p:nvSpPr>
            <p:cNvPr id="128023" name="Freeform 7"/>
            <p:cNvSpPr>
              <a:spLocks/>
            </p:cNvSpPr>
            <p:nvPr/>
          </p:nvSpPr>
          <p:spPr bwMode="auto">
            <a:xfrm>
              <a:off x="1296" y="2076"/>
              <a:ext cx="2640" cy="713"/>
            </a:xfrm>
            <a:custGeom>
              <a:avLst/>
              <a:gdLst>
                <a:gd name="T0" fmla="*/ 0 w 2640"/>
                <a:gd name="T1" fmla="*/ 713 h 713"/>
                <a:gd name="T2" fmla="*/ 2640 w 2640"/>
                <a:gd name="T3" fmla="*/ 713 h 713"/>
                <a:gd name="T4" fmla="*/ 1101 w 2640"/>
                <a:gd name="T5" fmla="*/ 0 h 713"/>
                <a:gd name="T6" fmla="*/ 0 w 2640"/>
                <a:gd name="T7" fmla="*/ 713 h 71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640"/>
                <a:gd name="T13" fmla="*/ 0 h 713"/>
                <a:gd name="T14" fmla="*/ 2640 w 2640"/>
                <a:gd name="T15" fmla="*/ 713 h 71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640" h="713">
                  <a:moveTo>
                    <a:pt x="0" y="713"/>
                  </a:moveTo>
                  <a:lnTo>
                    <a:pt x="2640" y="713"/>
                  </a:lnTo>
                  <a:lnTo>
                    <a:pt x="1101" y="0"/>
                  </a:lnTo>
                  <a:lnTo>
                    <a:pt x="0" y="713"/>
                  </a:lnTo>
                  <a:close/>
                </a:path>
              </a:pathLst>
            </a:custGeom>
            <a:solidFill>
              <a:schemeClr val="folHlink"/>
            </a:solidFill>
            <a:ln w="12700">
              <a:solidFill>
                <a:schemeClr val="folHlink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CC"/>
                </a:solidFill>
                <a:ea typeface="ＭＳ Ｐゴシック" pitchFamily="34" charset="-128"/>
              </a:endParaRPr>
            </a:p>
          </p:txBody>
        </p:sp>
        <p:sp>
          <p:nvSpPr>
            <p:cNvPr id="128024" name="Oval 8"/>
            <p:cNvSpPr>
              <a:spLocks noChangeArrowheads="1"/>
            </p:cNvSpPr>
            <p:nvPr/>
          </p:nvSpPr>
          <p:spPr bwMode="auto">
            <a:xfrm>
              <a:off x="2352" y="2016"/>
              <a:ext cx="72" cy="72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hlink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rgbClr val="0000CC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rgbClr val="0000CC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rgbClr val="0000CC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rgbClr val="0000CC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rgbClr val="0000CC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CC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CC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CC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CC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US"/>
            </a:p>
          </p:txBody>
        </p:sp>
        <p:sp>
          <p:nvSpPr>
            <p:cNvPr id="128025" name="Freeform 9"/>
            <p:cNvSpPr>
              <a:spLocks/>
            </p:cNvSpPr>
            <p:nvPr/>
          </p:nvSpPr>
          <p:spPr bwMode="auto">
            <a:xfrm>
              <a:off x="1392" y="2448"/>
              <a:ext cx="746" cy="339"/>
            </a:xfrm>
            <a:custGeom>
              <a:avLst/>
              <a:gdLst>
                <a:gd name="T0" fmla="*/ 746 w 746"/>
                <a:gd name="T1" fmla="*/ 339 h 339"/>
                <a:gd name="T2" fmla="*/ 0 w 746"/>
                <a:gd name="T3" fmla="*/ 0 h 339"/>
                <a:gd name="T4" fmla="*/ 0 60000 65536"/>
                <a:gd name="T5" fmla="*/ 0 60000 65536"/>
                <a:gd name="T6" fmla="*/ 0 w 746"/>
                <a:gd name="T7" fmla="*/ 0 h 339"/>
                <a:gd name="T8" fmla="*/ 746 w 746"/>
                <a:gd name="T9" fmla="*/ 339 h 339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746" h="339">
                  <a:moveTo>
                    <a:pt x="746" y="339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CC"/>
                </a:solidFill>
                <a:ea typeface="ＭＳ Ｐゴシック" pitchFamily="34" charset="-128"/>
              </a:endParaRPr>
            </a:p>
          </p:txBody>
        </p:sp>
        <p:sp>
          <p:nvSpPr>
            <p:cNvPr id="128026" name="Freeform 10"/>
            <p:cNvSpPr>
              <a:spLocks/>
            </p:cNvSpPr>
            <p:nvPr/>
          </p:nvSpPr>
          <p:spPr bwMode="auto">
            <a:xfrm>
              <a:off x="3041" y="2352"/>
              <a:ext cx="799" cy="435"/>
            </a:xfrm>
            <a:custGeom>
              <a:avLst/>
              <a:gdLst>
                <a:gd name="T0" fmla="*/ 0 w 799"/>
                <a:gd name="T1" fmla="*/ 435 h 435"/>
                <a:gd name="T2" fmla="*/ 799 w 799"/>
                <a:gd name="T3" fmla="*/ 0 h 435"/>
                <a:gd name="T4" fmla="*/ 0 60000 65536"/>
                <a:gd name="T5" fmla="*/ 0 60000 65536"/>
                <a:gd name="T6" fmla="*/ 0 w 799"/>
                <a:gd name="T7" fmla="*/ 0 h 435"/>
                <a:gd name="T8" fmla="*/ 799 w 799"/>
                <a:gd name="T9" fmla="*/ 435 h 435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799" h="435">
                  <a:moveTo>
                    <a:pt x="0" y="435"/>
                  </a:moveTo>
                  <a:lnTo>
                    <a:pt x="799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CC"/>
                </a:solidFill>
                <a:ea typeface="ＭＳ Ｐゴシック" pitchFamily="34" charset="-128"/>
              </a:endParaRPr>
            </a:p>
          </p:txBody>
        </p:sp>
      </p:grpSp>
      <p:sp>
        <p:nvSpPr>
          <p:cNvPr id="128006" name="Oval 16"/>
          <p:cNvSpPr>
            <a:spLocks noChangeArrowheads="1"/>
          </p:cNvSpPr>
          <p:nvPr/>
        </p:nvSpPr>
        <p:spPr bwMode="auto">
          <a:xfrm>
            <a:off x="1693863" y="3638550"/>
            <a:ext cx="87312" cy="96838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/>
          </a:p>
        </p:txBody>
      </p:sp>
      <p:sp>
        <p:nvSpPr>
          <p:cNvPr id="128007" name="Oval 17"/>
          <p:cNvSpPr>
            <a:spLocks noChangeArrowheads="1"/>
          </p:cNvSpPr>
          <p:nvPr/>
        </p:nvSpPr>
        <p:spPr bwMode="auto">
          <a:xfrm>
            <a:off x="6488113" y="3638550"/>
            <a:ext cx="87312" cy="96838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/>
          </a:p>
        </p:txBody>
      </p:sp>
      <p:sp>
        <p:nvSpPr>
          <p:cNvPr id="128008" name="Line 18"/>
          <p:cNvSpPr>
            <a:spLocks noChangeShapeType="1"/>
          </p:cNvSpPr>
          <p:nvPr/>
        </p:nvSpPr>
        <p:spPr bwMode="auto">
          <a:xfrm>
            <a:off x="4787900" y="2625725"/>
            <a:ext cx="0" cy="1062038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CC"/>
              </a:solidFill>
              <a:ea typeface="ＭＳ Ｐゴシック" pitchFamily="34" charset="-128"/>
            </a:endParaRPr>
          </a:p>
        </p:txBody>
      </p:sp>
      <p:sp>
        <p:nvSpPr>
          <p:cNvPr id="128009" name="Line 19"/>
          <p:cNvSpPr>
            <a:spLocks noChangeShapeType="1"/>
          </p:cNvSpPr>
          <p:nvPr/>
        </p:nvSpPr>
        <p:spPr bwMode="auto">
          <a:xfrm>
            <a:off x="3394075" y="2625725"/>
            <a:ext cx="0" cy="1062038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CC"/>
              </a:solidFill>
              <a:ea typeface="ＭＳ Ｐゴシック" pitchFamily="34" charset="-128"/>
            </a:endParaRPr>
          </a:p>
        </p:txBody>
      </p:sp>
      <p:sp>
        <p:nvSpPr>
          <p:cNvPr id="128010" name="Line 20"/>
          <p:cNvSpPr>
            <a:spLocks noChangeShapeType="1"/>
          </p:cNvSpPr>
          <p:nvPr/>
        </p:nvSpPr>
        <p:spPr bwMode="auto">
          <a:xfrm flipH="1" flipV="1">
            <a:off x="3044825" y="2432050"/>
            <a:ext cx="349250" cy="193675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CC"/>
              </a:solidFill>
              <a:ea typeface="ＭＳ Ｐゴシック" pitchFamily="34" charset="-128"/>
            </a:endParaRPr>
          </a:p>
        </p:txBody>
      </p:sp>
      <p:sp>
        <p:nvSpPr>
          <p:cNvPr id="128011" name="Line 21"/>
          <p:cNvSpPr>
            <a:spLocks noChangeShapeType="1"/>
          </p:cNvSpPr>
          <p:nvPr/>
        </p:nvSpPr>
        <p:spPr bwMode="auto">
          <a:xfrm>
            <a:off x="1736725" y="3687763"/>
            <a:ext cx="4795838" cy="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CC"/>
              </a:solidFill>
              <a:ea typeface="ＭＳ Ｐゴシック" pitchFamily="34" charset="-128"/>
            </a:endParaRPr>
          </a:p>
        </p:txBody>
      </p:sp>
      <p:sp>
        <p:nvSpPr>
          <p:cNvPr id="128012" name="Oval 22"/>
          <p:cNvSpPr>
            <a:spLocks noChangeArrowheads="1"/>
          </p:cNvSpPr>
          <p:nvPr/>
        </p:nvSpPr>
        <p:spPr bwMode="auto">
          <a:xfrm>
            <a:off x="4875213" y="3635375"/>
            <a:ext cx="87312" cy="96838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/>
          </a:p>
        </p:txBody>
      </p:sp>
      <p:sp>
        <p:nvSpPr>
          <p:cNvPr id="128013" name="Oval 23"/>
          <p:cNvSpPr>
            <a:spLocks noChangeArrowheads="1"/>
          </p:cNvSpPr>
          <p:nvPr/>
        </p:nvSpPr>
        <p:spPr bwMode="auto">
          <a:xfrm>
            <a:off x="3219450" y="3635375"/>
            <a:ext cx="87313" cy="96838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/>
          </a:p>
        </p:txBody>
      </p:sp>
      <p:sp>
        <p:nvSpPr>
          <p:cNvPr id="128014" name="Line 24"/>
          <p:cNvSpPr>
            <a:spLocks noChangeShapeType="1"/>
          </p:cNvSpPr>
          <p:nvPr/>
        </p:nvSpPr>
        <p:spPr bwMode="auto">
          <a:xfrm flipH="1">
            <a:off x="4787900" y="2528888"/>
            <a:ext cx="174625" cy="96837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CC"/>
              </a:solidFill>
              <a:ea typeface="ＭＳ Ｐゴシック" pitchFamily="34" charset="-128"/>
            </a:endParaRPr>
          </a:p>
        </p:txBody>
      </p:sp>
      <p:sp>
        <p:nvSpPr>
          <p:cNvPr id="128015" name="Text Box 25"/>
          <p:cNvSpPr txBox="1">
            <a:spLocks noChangeArrowheads="1"/>
          </p:cNvSpPr>
          <p:nvPr/>
        </p:nvSpPr>
        <p:spPr bwMode="auto">
          <a:xfrm>
            <a:off x="3114675" y="3638550"/>
            <a:ext cx="41751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GB" altLang="en-US" sz="2000" b="1">
                <a:solidFill>
                  <a:srgbClr val="000000"/>
                </a:solidFill>
                <a:latin typeface="Times New Roman" pitchFamily="18" charset="0"/>
              </a:rPr>
              <a:t>e</a:t>
            </a:r>
          </a:p>
        </p:txBody>
      </p:sp>
      <p:grpSp>
        <p:nvGrpSpPr>
          <p:cNvPr id="128016" name="Group 26"/>
          <p:cNvGrpSpPr>
            <a:grpSpLocks/>
          </p:cNvGrpSpPr>
          <p:nvPr/>
        </p:nvGrpSpPr>
        <p:grpSpPr bwMode="auto">
          <a:xfrm>
            <a:off x="4724400" y="3654425"/>
            <a:ext cx="798513" cy="438150"/>
            <a:chOff x="2811" y="3747"/>
            <a:chExt cx="432" cy="209"/>
          </a:xfrm>
        </p:grpSpPr>
        <p:sp>
          <p:nvSpPr>
            <p:cNvPr id="128021" name="Text Box 27"/>
            <p:cNvSpPr txBox="1">
              <a:spLocks noChangeArrowheads="1"/>
            </p:cNvSpPr>
            <p:nvPr/>
          </p:nvSpPr>
          <p:spPr bwMode="auto">
            <a:xfrm>
              <a:off x="2811" y="3767"/>
              <a:ext cx="192" cy="1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rgbClr val="0000CC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rgbClr val="0000CC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rgbClr val="0000CC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rgbClr val="0000CC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rgbClr val="0000CC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CC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CC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CC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CC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0" fontAlgn="base" hangingPunct="0">
                <a:spcBef>
                  <a:spcPct val="50000"/>
                </a:spcBef>
                <a:spcAft>
                  <a:spcPct val="0"/>
                </a:spcAft>
              </a:pPr>
              <a:r>
                <a:rPr lang="en-GB" altLang="en-US" sz="2000" b="1">
                  <a:solidFill>
                    <a:srgbClr val="000000"/>
                  </a:solidFill>
                  <a:latin typeface="Times New Roman" pitchFamily="18" charset="0"/>
                </a:rPr>
                <a:t>e</a:t>
              </a:r>
            </a:p>
          </p:txBody>
        </p:sp>
        <p:sp>
          <p:nvSpPr>
            <p:cNvPr id="128022" name="Text Box 28"/>
            <p:cNvSpPr txBox="1">
              <a:spLocks noChangeArrowheads="1"/>
            </p:cNvSpPr>
            <p:nvPr/>
          </p:nvSpPr>
          <p:spPr bwMode="auto">
            <a:xfrm>
              <a:off x="2907" y="3747"/>
              <a:ext cx="336" cy="1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rgbClr val="0000CC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rgbClr val="0000CC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rgbClr val="0000CC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rgbClr val="0000CC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rgbClr val="0000CC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CC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CC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CC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CC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0" fontAlgn="base" hangingPunct="0">
                <a:spcBef>
                  <a:spcPct val="50000"/>
                </a:spcBef>
                <a:spcAft>
                  <a:spcPct val="0"/>
                </a:spcAft>
              </a:pPr>
              <a:r>
                <a:rPr lang="en-GB" altLang="en-US" sz="800" b="1">
                  <a:solidFill>
                    <a:srgbClr val="000000"/>
                  </a:solidFill>
                </a:rPr>
                <a:t> </a:t>
              </a:r>
              <a:r>
                <a:rPr lang="en-GB" altLang="en-US" sz="1600" b="1">
                  <a:solidFill>
                    <a:srgbClr val="000000"/>
                  </a:solidFill>
                </a:rPr>
                <a:t>/</a:t>
              </a:r>
            </a:p>
          </p:txBody>
        </p:sp>
      </p:grpSp>
      <p:sp>
        <p:nvSpPr>
          <p:cNvPr id="128017" name="Text Box 29"/>
          <p:cNvSpPr txBox="1">
            <a:spLocks noChangeArrowheads="1"/>
          </p:cNvSpPr>
          <p:nvPr/>
        </p:nvSpPr>
        <p:spPr bwMode="auto">
          <a:xfrm>
            <a:off x="2924175" y="4192588"/>
            <a:ext cx="109061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GB" altLang="en-US" sz="1600">
                <a:solidFill>
                  <a:srgbClr val="000000"/>
                </a:solidFill>
              </a:rPr>
              <a:t>baseline</a:t>
            </a:r>
          </a:p>
        </p:txBody>
      </p:sp>
      <p:sp>
        <p:nvSpPr>
          <p:cNvPr id="128018" name="Line 30"/>
          <p:cNvSpPr>
            <a:spLocks noChangeShapeType="1"/>
          </p:cNvSpPr>
          <p:nvPr/>
        </p:nvSpPr>
        <p:spPr bwMode="auto">
          <a:xfrm flipV="1">
            <a:off x="3921125" y="3683000"/>
            <a:ext cx="401638" cy="688975"/>
          </a:xfrm>
          <a:prstGeom prst="line">
            <a:avLst/>
          </a:prstGeom>
          <a:noFill/>
          <a:ln w="25400">
            <a:solidFill>
              <a:schemeClr val="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CC"/>
              </a:solidFill>
              <a:ea typeface="ＭＳ Ｐゴシック" pitchFamily="34" charset="-128"/>
            </a:endParaRPr>
          </a:p>
        </p:txBody>
      </p:sp>
      <p:sp>
        <p:nvSpPr>
          <p:cNvPr id="128019" name="Text Box 31"/>
          <p:cNvSpPr txBox="1">
            <a:spLocks noChangeArrowheads="1"/>
          </p:cNvSpPr>
          <p:nvPr/>
        </p:nvSpPr>
        <p:spPr bwMode="auto">
          <a:xfrm>
            <a:off x="3582988" y="1292225"/>
            <a:ext cx="3619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GB" altLang="en-US" b="1">
                <a:solidFill>
                  <a:srgbClr val="000000"/>
                </a:solidFill>
                <a:latin typeface="Times New Roman" pitchFamily="18" charset="0"/>
              </a:rPr>
              <a:t>X</a:t>
            </a:r>
          </a:p>
        </p:txBody>
      </p:sp>
      <p:sp>
        <p:nvSpPr>
          <p:cNvPr id="128020" name="Text Box 32"/>
          <p:cNvSpPr txBox="1">
            <a:spLocks noChangeArrowheads="1"/>
          </p:cNvSpPr>
          <p:nvPr/>
        </p:nvSpPr>
        <p:spPr bwMode="auto">
          <a:xfrm>
            <a:off x="174625" y="5035550"/>
            <a:ext cx="8794750" cy="1493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GB" altLang="en-US" sz="2000">
                <a:solidFill>
                  <a:srgbClr val="000000"/>
                </a:solidFill>
              </a:rPr>
              <a:t>As the position of the 3D point </a:t>
            </a:r>
            <a:r>
              <a:rPr lang="en-GB" altLang="en-US" sz="2200" b="1">
                <a:solidFill>
                  <a:srgbClr val="000000"/>
                </a:solidFill>
                <a:latin typeface="Times New Roman" pitchFamily="18" charset="0"/>
              </a:rPr>
              <a:t>X</a:t>
            </a:r>
            <a:r>
              <a:rPr lang="en-GB" altLang="en-US" sz="2000">
                <a:solidFill>
                  <a:srgbClr val="000000"/>
                </a:solidFill>
              </a:rPr>
              <a:t> varies, the epipolar planes “rotate” about the baseline. This family of planes is known as an </a:t>
            </a:r>
            <a:r>
              <a:rPr lang="en-GB" altLang="en-US" sz="2000"/>
              <a:t>epipolar pencil</a:t>
            </a:r>
            <a:r>
              <a:rPr lang="en-GB" altLang="en-US" sz="2000">
                <a:solidFill>
                  <a:srgbClr val="000000"/>
                </a:solidFill>
              </a:rPr>
              <a:t>. All epipolar lines intersect at the epipole.</a:t>
            </a:r>
            <a:endParaRPr lang="en-US" altLang="en-US" sz="2000">
              <a:solidFill>
                <a:srgbClr val="000000"/>
              </a:solidFill>
            </a:endParaRPr>
          </a:p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altLang="en-US" sz="2000">
                <a:solidFill>
                  <a:srgbClr val="000000"/>
                </a:solidFill>
              </a:rPr>
              <a:t>(a pencil is a one parameter family)</a:t>
            </a:r>
            <a:endParaRPr lang="en-GB" altLang="en-US" sz="20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754599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049" name="Picture 5" descr="C:\az\teaching\cv\images\parallel1.epipolar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8" t="2373" r="2121" b="3409"/>
          <a:stretch>
            <a:fillRect/>
          </a:stretch>
        </p:blipFill>
        <p:spPr bwMode="auto">
          <a:xfrm>
            <a:off x="4848225" y="2771775"/>
            <a:ext cx="3744913" cy="2295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0050" name="Line 19"/>
          <p:cNvSpPr>
            <a:spLocks noChangeShapeType="1"/>
          </p:cNvSpPr>
          <p:nvPr/>
        </p:nvSpPr>
        <p:spPr bwMode="auto">
          <a:xfrm flipV="1">
            <a:off x="4857750" y="4829175"/>
            <a:ext cx="3732213" cy="0"/>
          </a:xfrm>
          <a:prstGeom prst="line">
            <a:avLst/>
          </a:prstGeom>
          <a:noFill/>
          <a:ln w="25400">
            <a:solidFill>
              <a:schemeClr val="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051" name="Line 18"/>
          <p:cNvSpPr>
            <a:spLocks noChangeShapeType="1"/>
          </p:cNvSpPr>
          <p:nvPr/>
        </p:nvSpPr>
        <p:spPr bwMode="auto">
          <a:xfrm flipV="1">
            <a:off x="4841875" y="3898900"/>
            <a:ext cx="3732213" cy="12700"/>
          </a:xfrm>
          <a:prstGeom prst="line">
            <a:avLst/>
          </a:prstGeom>
          <a:noFill/>
          <a:ln w="25400">
            <a:solidFill>
              <a:schemeClr val="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130052" name="Picture 20" descr="C:\az\teaching\cv\images\epip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3488" y="1062038"/>
            <a:ext cx="6653212" cy="1712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005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smtClean="0">
                <a:ea typeface="ＭＳ Ｐゴシック" pitchFamily="34" charset="-128"/>
              </a:rPr>
              <a:t>Epipolar geometry example </a:t>
            </a:r>
            <a:r>
              <a:rPr lang="en-GB" altLang="en-US" smtClean="0">
                <a:latin typeface="Times New Roman" pitchFamily="18" charset="0"/>
                <a:ea typeface="ＭＳ Ｐゴシック" pitchFamily="34" charset="-128"/>
              </a:rPr>
              <a:t>I</a:t>
            </a:r>
            <a:r>
              <a:rPr lang="en-GB" altLang="en-US" smtClean="0">
                <a:ea typeface="ＭＳ Ｐゴシック" pitchFamily="34" charset="-128"/>
              </a:rPr>
              <a:t>: parallel cameras</a:t>
            </a:r>
          </a:p>
        </p:txBody>
      </p:sp>
      <p:sp>
        <p:nvSpPr>
          <p:cNvPr id="130054" name="Text Box 3"/>
          <p:cNvSpPr txBox="1">
            <a:spLocks noChangeArrowheads="1"/>
          </p:cNvSpPr>
          <p:nvPr/>
        </p:nvSpPr>
        <p:spPr bwMode="auto">
          <a:xfrm>
            <a:off x="163513" y="5326063"/>
            <a:ext cx="8591550" cy="131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GB" altLang="en-US" sz="2000">
                <a:solidFill>
                  <a:schemeClr val="tx1"/>
                </a:solidFill>
              </a:rPr>
              <a:t>Epipolar geometry depends </a:t>
            </a:r>
            <a:r>
              <a:rPr lang="en-GB" altLang="en-US" sz="2000">
                <a:solidFill>
                  <a:schemeClr val="hlink"/>
                </a:solidFill>
              </a:rPr>
              <a:t>only </a:t>
            </a:r>
            <a:r>
              <a:rPr lang="en-GB" altLang="en-US" sz="2000">
                <a:solidFill>
                  <a:schemeClr val="tx1"/>
                </a:solidFill>
              </a:rPr>
              <a:t>on the relative pose (position and orientation) and internal parameters of the two cameras, i.e. the position of the camera centres and image planes. It does </a:t>
            </a:r>
            <a:r>
              <a:rPr lang="en-GB" altLang="en-US" sz="2000">
                <a:solidFill>
                  <a:schemeClr val="hlink"/>
                </a:solidFill>
              </a:rPr>
              <a:t>not</a:t>
            </a:r>
            <a:r>
              <a:rPr lang="en-GB" altLang="en-US" sz="2000">
                <a:solidFill>
                  <a:schemeClr val="tx1"/>
                </a:solidFill>
              </a:rPr>
              <a:t> depend on the scene structure (3D points external to the camera).</a:t>
            </a:r>
          </a:p>
        </p:txBody>
      </p:sp>
      <p:pic>
        <p:nvPicPr>
          <p:cNvPr id="130055" name="Picture 6" descr="C:\AZ\data\chapel\chapel00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63"/>
          <a:stretch>
            <a:fillRect/>
          </a:stretch>
        </p:blipFill>
        <p:spPr bwMode="auto">
          <a:xfrm>
            <a:off x="236538" y="2754313"/>
            <a:ext cx="4068762" cy="2347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0056" name="Oval 7"/>
          <p:cNvSpPr>
            <a:spLocks noChangeAspect="1" noChangeArrowheads="1"/>
          </p:cNvSpPr>
          <p:nvPr/>
        </p:nvSpPr>
        <p:spPr bwMode="auto">
          <a:xfrm>
            <a:off x="1368425" y="2782888"/>
            <a:ext cx="100013" cy="100012"/>
          </a:xfrm>
          <a:prstGeom prst="ellipse">
            <a:avLst/>
          </a:prstGeom>
          <a:solidFill>
            <a:srgbClr val="FFFFFF"/>
          </a:solidFill>
          <a:ln w="12700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130057" name="Oval 8"/>
          <p:cNvSpPr>
            <a:spLocks noChangeAspect="1" noChangeArrowheads="1"/>
          </p:cNvSpPr>
          <p:nvPr/>
        </p:nvSpPr>
        <p:spPr bwMode="auto">
          <a:xfrm>
            <a:off x="2046288" y="3724275"/>
            <a:ext cx="100012" cy="100013"/>
          </a:xfrm>
          <a:prstGeom prst="ellipse">
            <a:avLst/>
          </a:prstGeom>
          <a:solidFill>
            <a:srgbClr val="FFFFFF"/>
          </a:solidFill>
          <a:ln w="12700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130058" name="Oval 9"/>
          <p:cNvSpPr>
            <a:spLocks noChangeAspect="1" noChangeArrowheads="1"/>
          </p:cNvSpPr>
          <p:nvPr/>
        </p:nvSpPr>
        <p:spPr bwMode="auto">
          <a:xfrm>
            <a:off x="909638" y="4640263"/>
            <a:ext cx="100012" cy="100012"/>
          </a:xfrm>
          <a:prstGeom prst="ellipse">
            <a:avLst/>
          </a:prstGeom>
          <a:solidFill>
            <a:srgbClr val="FFFFFF"/>
          </a:solidFill>
          <a:ln w="12700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130059" name="Oval 11"/>
          <p:cNvSpPr>
            <a:spLocks noChangeAspect="1" noChangeArrowheads="1"/>
          </p:cNvSpPr>
          <p:nvPr/>
        </p:nvSpPr>
        <p:spPr bwMode="auto">
          <a:xfrm>
            <a:off x="3727450" y="3303588"/>
            <a:ext cx="112713" cy="112712"/>
          </a:xfrm>
          <a:prstGeom prst="ellipse">
            <a:avLst/>
          </a:prstGeom>
          <a:solidFill>
            <a:srgbClr val="FFFFFF"/>
          </a:solidFill>
          <a:ln w="12700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130060" name="Oval 13"/>
          <p:cNvSpPr>
            <a:spLocks noChangeAspect="1" noChangeArrowheads="1"/>
          </p:cNvSpPr>
          <p:nvPr/>
        </p:nvSpPr>
        <p:spPr bwMode="auto">
          <a:xfrm>
            <a:off x="7067550" y="3844925"/>
            <a:ext cx="100013" cy="100013"/>
          </a:xfrm>
          <a:prstGeom prst="ellipse">
            <a:avLst/>
          </a:prstGeom>
          <a:solidFill>
            <a:srgbClr val="FFFFFF"/>
          </a:solidFill>
          <a:ln w="12700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130061" name="Oval 14"/>
          <p:cNvSpPr>
            <a:spLocks noChangeAspect="1" noChangeArrowheads="1"/>
          </p:cNvSpPr>
          <p:nvPr/>
        </p:nvSpPr>
        <p:spPr bwMode="auto">
          <a:xfrm>
            <a:off x="5529263" y="4773613"/>
            <a:ext cx="100012" cy="100012"/>
          </a:xfrm>
          <a:prstGeom prst="ellipse">
            <a:avLst/>
          </a:prstGeom>
          <a:solidFill>
            <a:srgbClr val="FFFFFF"/>
          </a:solidFill>
          <a:ln w="12700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130062" name="Line 16"/>
          <p:cNvSpPr>
            <a:spLocks noChangeShapeType="1"/>
          </p:cNvSpPr>
          <p:nvPr/>
        </p:nvSpPr>
        <p:spPr bwMode="auto">
          <a:xfrm>
            <a:off x="4835525" y="2881313"/>
            <a:ext cx="3744913" cy="0"/>
          </a:xfrm>
          <a:prstGeom prst="line">
            <a:avLst/>
          </a:prstGeom>
          <a:noFill/>
          <a:ln w="25400">
            <a:solidFill>
              <a:schemeClr val="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063" name="Oval 15"/>
          <p:cNvSpPr>
            <a:spLocks noChangeAspect="1" noChangeArrowheads="1"/>
          </p:cNvSpPr>
          <p:nvPr/>
        </p:nvSpPr>
        <p:spPr bwMode="auto">
          <a:xfrm>
            <a:off x="6207125" y="2822575"/>
            <a:ext cx="100013" cy="100013"/>
          </a:xfrm>
          <a:prstGeom prst="ellipse">
            <a:avLst/>
          </a:prstGeom>
          <a:solidFill>
            <a:srgbClr val="FFFFFF"/>
          </a:solidFill>
          <a:ln w="12700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130064" name="Line 17"/>
          <p:cNvSpPr>
            <a:spLocks noChangeShapeType="1"/>
          </p:cNvSpPr>
          <p:nvPr/>
        </p:nvSpPr>
        <p:spPr bwMode="auto">
          <a:xfrm>
            <a:off x="4826000" y="3559175"/>
            <a:ext cx="3744913" cy="0"/>
          </a:xfrm>
          <a:prstGeom prst="line">
            <a:avLst/>
          </a:prstGeom>
          <a:noFill/>
          <a:ln w="25400">
            <a:solidFill>
              <a:schemeClr val="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0065" name="Oval 12"/>
          <p:cNvSpPr>
            <a:spLocks noChangeAspect="1" noChangeArrowheads="1"/>
          </p:cNvSpPr>
          <p:nvPr/>
        </p:nvSpPr>
        <p:spPr bwMode="auto">
          <a:xfrm>
            <a:off x="8242300" y="3479800"/>
            <a:ext cx="100013" cy="100013"/>
          </a:xfrm>
          <a:prstGeom prst="ellipse">
            <a:avLst/>
          </a:prstGeom>
          <a:solidFill>
            <a:srgbClr val="FFFFFF"/>
          </a:solidFill>
          <a:ln w="12700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1009714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3" name="Rectangle 2"/>
          <p:cNvSpPr>
            <a:spLocks noGrp="1" noChangeArrowheads="1"/>
          </p:cNvSpPr>
          <p:nvPr>
            <p:ph type="title"/>
          </p:nvPr>
        </p:nvSpPr>
        <p:spPr>
          <a:xfrm>
            <a:off x="393700" y="152400"/>
            <a:ext cx="8404225" cy="914400"/>
          </a:xfrm>
        </p:spPr>
        <p:txBody>
          <a:bodyPr>
            <a:normAutofit fontScale="90000"/>
          </a:bodyPr>
          <a:lstStyle/>
          <a:p>
            <a:r>
              <a:rPr lang="en-GB" altLang="en-US" smtClean="0">
                <a:ea typeface="ＭＳ Ｐゴシック" pitchFamily="34" charset="-128"/>
              </a:rPr>
              <a:t>Epipolar geometry example </a:t>
            </a:r>
            <a:r>
              <a:rPr lang="en-GB" altLang="en-US" smtClean="0">
                <a:latin typeface="Times New Roman" pitchFamily="18" charset="0"/>
                <a:ea typeface="ＭＳ Ｐゴシック" pitchFamily="34" charset="-128"/>
              </a:rPr>
              <a:t>II</a:t>
            </a:r>
            <a:r>
              <a:rPr lang="en-GB" altLang="en-US" smtClean="0">
                <a:ea typeface="ＭＳ Ｐゴシック" pitchFamily="34" charset="-128"/>
              </a:rPr>
              <a:t>: converging cameras</a:t>
            </a:r>
          </a:p>
        </p:txBody>
      </p:sp>
      <p:sp>
        <p:nvSpPr>
          <p:cNvPr id="131074" name="Text Box 3"/>
          <p:cNvSpPr txBox="1">
            <a:spLocks noChangeArrowheads="1"/>
          </p:cNvSpPr>
          <p:nvPr/>
        </p:nvSpPr>
        <p:spPr bwMode="auto">
          <a:xfrm>
            <a:off x="163513" y="6113463"/>
            <a:ext cx="85915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GB" altLang="en-US" sz="2000">
                <a:solidFill>
                  <a:schemeClr val="tx1"/>
                </a:solidFill>
              </a:rPr>
              <a:t>Note, epipolar lines are in general </a:t>
            </a:r>
            <a:r>
              <a:rPr lang="en-GB" altLang="en-US" sz="2000">
                <a:solidFill>
                  <a:schemeClr val="hlink"/>
                </a:solidFill>
              </a:rPr>
              <a:t>not</a:t>
            </a:r>
            <a:r>
              <a:rPr lang="en-GB" altLang="en-US" sz="2000">
                <a:solidFill>
                  <a:schemeClr val="tx1"/>
                </a:solidFill>
              </a:rPr>
              <a:t> parallel</a:t>
            </a:r>
          </a:p>
        </p:txBody>
      </p:sp>
      <p:pic>
        <p:nvPicPr>
          <p:cNvPr id="131075" name="Picture 6" descr="C:\az\teaching\cv\images\vase_epipolar1_4lines_ddot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513" y="2935288"/>
            <a:ext cx="2982912" cy="280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1076" name="Picture 7" descr="C:\az\teaching\cv\images\vase_epipolar2_4lines_ddot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6588" y="2984500"/>
            <a:ext cx="2955925" cy="277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1077" name="Freeform 9"/>
          <p:cNvSpPr>
            <a:spLocks/>
          </p:cNvSpPr>
          <p:nvPr/>
        </p:nvSpPr>
        <p:spPr bwMode="auto">
          <a:xfrm flipH="1">
            <a:off x="5191125" y="1127125"/>
            <a:ext cx="1438275" cy="1782763"/>
          </a:xfrm>
          <a:custGeom>
            <a:avLst/>
            <a:gdLst>
              <a:gd name="T0" fmla="*/ 0 w 768"/>
              <a:gd name="T1" fmla="*/ 0 h 1104"/>
              <a:gd name="T2" fmla="*/ 0 w 768"/>
              <a:gd name="T3" fmla="*/ 2147483647 h 1104"/>
              <a:gd name="T4" fmla="*/ 2147483647 w 768"/>
              <a:gd name="T5" fmla="*/ 2147483647 h 1104"/>
              <a:gd name="T6" fmla="*/ 2147483647 w 768"/>
              <a:gd name="T7" fmla="*/ 2147483647 h 1104"/>
              <a:gd name="T8" fmla="*/ 0 w 768"/>
              <a:gd name="T9" fmla="*/ 0 h 110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68"/>
              <a:gd name="T16" fmla="*/ 0 h 1104"/>
              <a:gd name="T17" fmla="*/ 768 w 768"/>
              <a:gd name="T18" fmla="*/ 1104 h 110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68" h="1104">
                <a:moveTo>
                  <a:pt x="0" y="0"/>
                </a:moveTo>
                <a:lnTo>
                  <a:pt x="0" y="720"/>
                </a:lnTo>
                <a:lnTo>
                  <a:pt x="768" y="1104"/>
                </a:lnTo>
                <a:lnTo>
                  <a:pt x="768" y="384"/>
                </a:lnTo>
                <a:lnTo>
                  <a:pt x="0" y="0"/>
                </a:lnTo>
                <a:close/>
              </a:path>
            </a:pathLst>
          </a:custGeom>
          <a:noFill/>
          <a:ln w="19050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1078" name="Freeform 10"/>
          <p:cNvSpPr>
            <a:spLocks/>
          </p:cNvSpPr>
          <p:nvPr/>
        </p:nvSpPr>
        <p:spPr bwMode="auto">
          <a:xfrm>
            <a:off x="2557463" y="1127125"/>
            <a:ext cx="1357312" cy="1782763"/>
          </a:xfrm>
          <a:custGeom>
            <a:avLst/>
            <a:gdLst>
              <a:gd name="T0" fmla="*/ 0 w 768"/>
              <a:gd name="T1" fmla="*/ 0 h 1104"/>
              <a:gd name="T2" fmla="*/ 0 w 768"/>
              <a:gd name="T3" fmla="*/ 2147483647 h 1104"/>
              <a:gd name="T4" fmla="*/ 2147483647 w 768"/>
              <a:gd name="T5" fmla="*/ 2147483647 h 1104"/>
              <a:gd name="T6" fmla="*/ 2147483647 w 768"/>
              <a:gd name="T7" fmla="*/ 2147483647 h 1104"/>
              <a:gd name="T8" fmla="*/ 0 w 768"/>
              <a:gd name="T9" fmla="*/ 0 h 110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68"/>
              <a:gd name="T16" fmla="*/ 0 h 1104"/>
              <a:gd name="T17" fmla="*/ 768 w 768"/>
              <a:gd name="T18" fmla="*/ 1104 h 110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68" h="1104">
                <a:moveTo>
                  <a:pt x="0" y="0"/>
                </a:moveTo>
                <a:lnTo>
                  <a:pt x="0" y="720"/>
                </a:lnTo>
                <a:lnTo>
                  <a:pt x="768" y="1104"/>
                </a:lnTo>
                <a:lnTo>
                  <a:pt x="768" y="384"/>
                </a:lnTo>
                <a:lnTo>
                  <a:pt x="0" y="0"/>
                </a:lnTo>
                <a:close/>
              </a:path>
            </a:pathLst>
          </a:custGeom>
          <a:noFill/>
          <a:ln w="19050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1079" name="Freeform 14"/>
          <p:cNvSpPr>
            <a:spLocks/>
          </p:cNvSpPr>
          <p:nvPr/>
        </p:nvSpPr>
        <p:spPr bwMode="auto">
          <a:xfrm>
            <a:off x="2557463" y="2057400"/>
            <a:ext cx="1241425" cy="547688"/>
          </a:xfrm>
          <a:custGeom>
            <a:avLst/>
            <a:gdLst>
              <a:gd name="T0" fmla="*/ 2147483647 w 746"/>
              <a:gd name="T1" fmla="*/ 2147483647 h 339"/>
              <a:gd name="T2" fmla="*/ 0 w 746"/>
              <a:gd name="T3" fmla="*/ 0 h 339"/>
              <a:gd name="T4" fmla="*/ 0 60000 65536"/>
              <a:gd name="T5" fmla="*/ 0 60000 65536"/>
              <a:gd name="T6" fmla="*/ 0 w 746"/>
              <a:gd name="T7" fmla="*/ 0 h 339"/>
              <a:gd name="T8" fmla="*/ 746 w 746"/>
              <a:gd name="T9" fmla="*/ 339 h 339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746" h="339">
                <a:moveTo>
                  <a:pt x="746" y="339"/>
                </a:moveTo>
                <a:lnTo>
                  <a:pt x="0" y="0"/>
                </a:lnTo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1080" name="Freeform 15"/>
          <p:cNvSpPr>
            <a:spLocks/>
          </p:cNvSpPr>
          <p:nvPr/>
        </p:nvSpPr>
        <p:spPr bwMode="auto">
          <a:xfrm>
            <a:off x="5300663" y="1901825"/>
            <a:ext cx="1328737" cy="703263"/>
          </a:xfrm>
          <a:custGeom>
            <a:avLst/>
            <a:gdLst>
              <a:gd name="T0" fmla="*/ 0 w 799"/>
              <a:gd name="T1" fmla="*/ 2147483647 h 435"/>
              <a:gd name="T2" fmla="*/ 2147483647 w 799"/>
              <a:gd name="T3" fmla="*/ 0 h 435"/>
              <a:gd name="T4" fmla="*/ 0 60000 65536"/>
              <a:gd name="T5" fmla="*/ 0 60000 65536"/>
              <a:gd name="T6" fmla="*/ 0 w 799"/>
              <a:gd name="T7" fmla="*/ 0 h 435"/>
              <a:gd name="T8" fmla="*/ 799 w 799"/>
              <a:gd name="T9" fmla="*/ 435 h 435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799" h="435">
                <a:moveTo>
                  <a:pt x="0" y="435"/>
                </a:moveTo>
                <a:lnTo>
                  <a:pt x="799" y="0"/>
                </a:lnTo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1081" name="Freeform 18"/>
          <p:cNvSpPr>
            <a:spLocks/>
          </p:cNvSpPr>
          <p:nvPr/>
        </p:nvSpPr>
        <p:spPr bwMode="auto">
          <a:xfrm>
            <a:off x="2557463" y="1739900"/>
            <a:ext cx="1233487" cy="854075"/>
          </a:xfrm>
          <a:custGeom>
            <a:avLst/>
            <a:gdLst>
              <a:gd name="T0" fmla="*/ 2147483647 w 742"/>
              <a:gd name="T1" fmla="*/ 2147483647 h 529"/>
              <a:gd name="T2" fmla="*/ 0 w 742"/>
              <a:gd name="T3" fmla="*/ 0 h 529"/>
              <a:gd name="T4" fmla="*/ 0 60000 65536"/>
              <a:gd name="T5" fmla="*/ 0 60000 65536"/>
              <a:gd name="T6" fmla="*/ 0 w 742"/>
              <a:gd name="T7" fmla="*/ 0 h 529"/>
              <a:gd name="T8" fmla="*/ 742 w 742"/>
              <a:gd name="T9" fmla="*/ 529 h 529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742" h="529">
                <a:moveTo>
                  <a:pt x="742" y="529"/>
                </a:moveTo>
                <a:lnTo>
                  <a:pt x="0" y="0"/>
                </a:lnTo>
              </a:path>
            </a:pathLst>
          </a:cu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1082" name="Freeform 20"/>
          <p:cNvSpPr>
            <a:spLocks/>
          </p:cNvSpPr>
          <p:nvPr/>
        </p:nvSpPr>
        <p:spPr bwMode="auto">
          <a:xfrm>
            <a:off x="5308600" y="1436688"/>
            <a:ext cx="1284288" cy="1168400"/>
          </a:xfrm>
          <a:custGeom>
            <a:avLst/>
            <a:gdLst>
              <a:gd name="T0" fmla="*/ 0 w 772"/>
              <a:gd name="T1" fmla="*/ 2147483647 h 723"/>
              <a:gd name="T2" fmla="*/ 2147483647 w 772"/>
              <a:gd name="T3" fmla="*/ 0 h 723"/>
              <a:gd name="T4" fmla="*/ 0 60000 65536"/>
              <a:gd name="T5" fmla="*/ 0 60000 65536"/>
              <a:gd name="T6" fmla="*/ 0 w 772"/>
              <a:gd name="T7" fmla="*/ 0 h 723"/>
              <a:gd name="T8" fmla="*/ 772 w 772"/>
              <a:gd name="T9" fmla="*/ 723 h 723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772" h="723">
                <a:moveTo>
                  <a:pt x="0" y="723"/>
                </a:moveTo>
                <a:lnTo>
                  <a:pt x="772" y="0"/>
                </a:lnTo>
              </a:path>
            </a:pathLst>
          </a:cu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1083" name="Oval 21"/>
          <p:cNvSpPr>
            <a:spLocks noChangeArrowheads="1"/>
          </p:cNvSpPr>
          <p:nvPr/>
        </p:nvSpPr>
        <p:spPr bwMode="auto">
          <a:xfrm>
            <a:off x="2359025" y="2560638"/>
            <a:ext cx="79375" cy="77787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131084" name="Oval 22"/>
          <p:cNvSpPr>
            <a:spLocks noChangeArrowheads="1"/>
          </p:cNvSpPr>
          <p:nvPr/>
        </p:nvSpPr>
        <p:spPr bwMode="auto">
          <a:xfrm>
            <a:off x="6748463" y="2560638"/>
            <a:ext cx="79375" cy="77787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131085" name="Line 23"/>
          <p:cNvSpPr>
            <a:spLocks noChangeShapeType="1"/>
          </p:cNvSpPr>
          <p:nvPr/>
        </p:nvSpPr>
        <p:spPr bwMode="auto">
          <a:xfrm>
            <a:off x="5191125" y="1747838"/>
            <a:ext cx="0" cy="852487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1086" name="Line 24"/>
          <p:cNvSpPr>
            <a:spLocks noChangeShapeType="1"/>
          </p:cNvSpPr>
          <p:nvPr/>
        </p:nvSpPr>
        <p:spPr bwMode="auto">
          <a:xfrm>
            <a:off x="3914775" y="1747838"/>
            <a:ext cx="0" cy="852487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1087" name="Line 25"/>
          <p:cNvSpPr>
            <a:spLocks noChangeShapeType="1"/>
          </p:cNvSpPr>
          <p:nvPr/>
        </p:nvSpPr>
        <p:spPr bwMode="auto">
          <a:xfrm flipH="1" flipV="1">
            <a:off x="3595688" y="1592263"/>
            <a:ext cx="319087" cy="155575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1088" name="Line 26"/>
          <p:cNvSpPr>
            <a:spLocks noChangeShapeType="1"/>
          </p:cNvSpPr>
          <p:nvPr/>
        </p:nvSpPr>
        <p:spPr bwMode="auto">
          <a:xfrm>
            <a:off x="2398713" y="2600325"/>
            <a:ext cx="4389437" cy="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1089" name="Oval 27"/>
          <p:cNvSpPr>
            <a:spLocks noChangeArrowheads="1"/>
          </p:cNvSpPr>
          <p:nvPr/>
        </p:nvSpPr>
        <p:spPr bwMode="auto">
          <a:xfrm>
            <a:off x="5272088" y="2559050"/>
            <a:ext cx="79375" cy="77788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131090" name="Oval 28"/>
          <p:cNvSpPr>
            <a:spLocks noChangeArrowheads="1"/>
          </p:cNvSpPr>
          <p:nvPr/>
        </p:nvSpPr>
        <p:spPr bwMode="auto">
          <a:xfrm>
            <a:off x="3756025" y="2559050"/>
            <a:ext cx="79375" cy="77788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131091" name="Line 29"/>
          <p:cNvSpPr>
            <a:spLocks noChangeShapeType="1"/>
          </p:cNvSpPr>
          <p:nvPr/>
        </p:nvSpPr>
        <p:spPr bwMode="auto">
          <a:xfrm flipH="1">
            <a:off x="5191125" y="1670050"/>
            <a:ext cx="160338" cy="77788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1092" name="Text Box 30"/>
          <p:cNvSpPr txBox="1">
            <a:spLocks noChangeArrowheads="1"/>
          </p:cNvSpPr>
          <p:nvPr/>
        </p:nvSpPr>
        <p:spPr bwMode="auto">
          <a:xfrm>
            <a:off x="3635375" y="2159000"/>
            <a:ext cx="382588" cy="398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GB" altLang="en-US" sz="2000" b="1">
                <a:solidFill>
                  <a:schemeClr val="tx2"/>
                </a:solidFill>
                <a:latin typeface="Times New Roman" pitchFamily="18" charset="0"/>
              </a:rPr>
              <a:t>e</a:t>
            </a:r>
          </a:p>
        </p:txBody>
      </p:sp>
      <p:grpSp>
        <p:nvGrpSpPr>
          <p:cNvPr id="131093" name="Group 31"/>
          <p:cNvGrpSpPr>
            <a:grpSpLocks/>
          </p:cNvGrpSpPr>
          <p:nvPr/>
        </p:nvGrpSpPr>
        <p:grpSpPr bwMode="auto">
          <a:xfrm>
            <a:off x="5145088" y="2159000"/>
            <a:ext cx="730250" cy="430213"/>
            <a:chOff x="2810" y="3747"/>
            <a:chExt cx="432" cy="255"/>
          </a:xfrm>
        </p:grpSpPr>
        <p:sp>
          <p:nvSpPr>
            <p:cNvPr id="131094" name="Text Box 32"/>
            <p:cNvSpPr txBox="1">
              <a:spLocks noChangeArrowheads="1"/>
            </p:cNvSpPr>
            <p:nvPr/>
          </p:nvSpPr>
          <p:spPr bwMode="auto">
            <a:xfrm>
              <a:off x="2810" y="3767"/>
              <a:ext cx="192" cy="2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rgbClr val="0000CC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rgbClr val="0000CC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rgbClr val="0000CC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rgbClr val="0000CC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rgbClr val="0000CC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CC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CC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CC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CC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GB" altLang="en-US" sz="2000" b="1">
                  <a:solidFill>
                    <a:schemeClr val="tx2"/>
                  </a:solidFill>
                  <a:latin typeface="Times New Roman" pitchFamily="18" charset="0"/>
                </a:rPr>
                <a:t>e</a:t>
              </a:r>
            </a:p>
          </p:txBody>
        </p:sp>
        <p:sp>
          <p:nvSpPr>
            <p:cNvPr id="131095" name="Text Box 33"/>
            <p:cNvSpPr txBox="1">
              <a:spLocks noChangeArrowheads="1"/>
            </p:cNvSpPr>
            <p:nvPr/>
          </p:nvSpPr>
          <p:spPr bwMode="auto">
            <a:xfrm>
              <a:off x="2906" y="3747"/>
              <a:ext cx="336" cy="1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rgbClr val="0000CC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rgbClr val="0000CC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rgbClr val="0000CC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rgbClr val="0000CC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rgbClr val="0000CC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CC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CC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CC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CC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GB" altLang="en-US" sz="800" b="1">
                  <a:solidFill>
                    <a:schemeClr val="tx2"/>
                  </a:solidFill>
                </a:rPr>
                <a:t> </a:t>
              </a:r>
              <a:r>
                <a:rPr lang="en-GB" altLang="en-US" sz="1600" b="1">
                  <a:solidFill>
                    <a:schemeClr val="tx2"/>
                  </a:solidFill>
                </a:rPr>
                <a:t>/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916107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95338" y="901700"/>
            <a:ext cx="7662862" cy="3213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459" name="Rectangle 1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Epipolar constraint</a:t>
            </a:r>
          </a:p>
        </p:txBody>
      </p:sp>
      <p:sp>
        <p:nvSpPr>
          <p:cNvPr id="19460" name="Rectangle 55"/>
          <p:cNvSpPr>
            <a:spLocks noGrp="1" noChangeArrowheads="1"/>
          </p:cNvSpPr>
          <p:nvPr>
            <p:ph type="body" idx="1"/>
          </p:nvPr>
        </p:nvSpPr>
        <p:spPr>
          <a:xfrm>
            <a:off x="685800" y="4267200"/>
            <a:ext cx="7772400" cy="1905000"/>
          </a:xfrm>
        </p:spPr>
        <p:txBody>
          <a:bodyPr/>
          <a:lstStyle/>
          <a:p>
            <a:pPr>
              <a:buFontTx/>
              <a:buChar char="•"/>
            </a:pPr>
            <a:r>
              <a:rPr lang="en-US" dirty="0" smtClean="0"/>
              <a:t>If we observe a point </a:t>
            </a:r>
            <a:r>
              <a:rPr lang="en-US" b="1" i="1" dirty="0" smtClean="0"/>
              <a:t>x</a:t>
            </a:r>
            <a:r>
              <a:rPr lang="en-US" dirty="0" smtClean="0"/>
              <a:t> in one image, where can the corresponding point </a:t>
            </a:r>
            <a:r>
              <a:rPr lang="en-US" b="1" i="1" dirty="0" smtClean="0"/>
              <a:t>x’</a:t>
            </a:r>
            <a:r>
              <a:rPr lang="en-US" dirty="0" smtClean="0"/>
              <a:t> be in the other image?</a:t>
            </a:r>
          </a:p>
        </p:txBody>
      </p:sp>
      <p:sp>
        <p:nvSpPr>
          <p:cNvPr id="19461" name="Freeform 41"/>
          <p:cNvSpPr>
            <a:spLocks/>
          </p:cNvSpPr>
          <p:nvPr/>
        </p:nvSpPr>
        <p:spPr bwMode="auto">
          <a:xfrm>
            <a:off x="2667000" y="2286000"/>
            <a:ext cx="228600" cy="228600"/>
          </a:xfrm>
          <a:custGeom>
            <a:avLst/>
            <a:gdLst>
              <a:gd name="T0" fmla="*/ 2147483647 w 144"/>
              <a:gd name="T1" fmla="*/ 0 h 144"/>
              <a:gd name="T2" fmla="*/ 0 w 144"/>
              <a:gd name="T3" fmla="*/ 2147483647 h 144"/>
              <a:gd name="T4" fmla="*/ 2147483647 w 144"/>
              <a:gd name="T5" fmla="*/ 2147483647 h 144"/>
              <a:gd name="T6" fmla="*/ 2147483647 w 144"/>
              <a:gd name="T7" fmla="*/ 2147483647 h 144"/>
              <a:gd name="T8" fmla="*/ 2147483647 w 144"/>
              <a:gd name="T9" fmla="*/ 0 h 144"/>
              <a:gd name="T10" fmla="*/ 2147483647 w 144"/>
              <a:gd name="T11" fmla="*/ 0 h 14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44"/>
              <a:gd name="T19" fmla="*/ 0 h 144"/>
              <a:gd name="T20" fmla="*/ 144 w 144"/>
              <a:gd name="T21" fmla="*/ 144 h 144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44" h="144">
                <a:moveTo>
                  <a:pt x="48" y="0"/>
                </a:moveTo>
                <a:lnTo>
                  <a:pt x="0" y="96"/>
                </a:lnTo>
                <a:lnTo>
                  <a:pt x="48" y="144"/>
                </a:lnTo>
                <a:lnTo>
                  <a:pt x="112" y="80"/>
                </a:lnTo>
                <a:lnTo>
                  <a:pt x="144" y="0"/>
                </a:lnTo>
                <a:lnTo>
                  <a:pt x="48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19462" name="Text Box 42"/>
          <p:cNvSpPr txBox="1">
            <a:spLocks noChangeArrowheads="1"/>
          </p:cNvSpPr>
          <p:nvPr/>
        </p:nvSpPr>
        <p:spPr bwMode="auto">
          <a:xfrm>
            <a:off x="2667000" y="2209800"/>
            <a:ext cx="20955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b="1" i="1">
                <a:solidFill>
                  <a:srgbClr val="000000"/>
                </a:solidFill>
                <a:latin typeface="Times New Roman" pitchFamily="18" charset="0"/>
                <a:cs typeface="Arial" charset="0"/>
              </a:rPr>
              <a:t>x</a:t>
            </a:r>
          </a:p>
        </p:txBody>
      </p:sp>
      <p:sp>
        <p:nvSpPr>
          <p:cNvPr id="19463" name="Freeform 43"/>
          <p:cNvSpPr>
            <a:spLocks/>
          </p:cNvSpPr>
          <p:nvPr/>
        </p:nvSpPr>
        <p:spPr bwMode="auto">
          <a:xfrm>
            <a:off x="6019800" y="2336800"/>
            <a:ext cx="273050" cy="254000"/>
          </a:xfrm>
          <a:custGeom>
            <a:avLst/>
            <a:gdLst>
              <a:gd name="T0" fmla="*/ 2147483647 w 172"/>
              <a:gd name="T1" fmla="*/ 2147483647 h 160"/>
              <a:gd name="T2" fmla="*/ 0 w 172"/>
              <a:gd name="T3" fmla="*/ 2147483647 h 160"/>
              <a:gd name="T4" fmla="*/ 2147483647 w 172"/>
              <a:gd name="T5" fmla="*/ 2147483647 h 160"/>
              <a:gd name="T6" fmla="*/ 2147483647 w 172"/>
              <a:gd name="T7" fmla="*/ 2147483647 h 160"/>
              <a:gd name="T8" fmla="*/ 2147483647 w 172"/>
              <a:gd name="T9" fmla="*/ 0 h 160"/>
              <a:gd name="T10" fmla="*/ 2147483647 w 172"/>
              <a:gd name="T11" fmla="*/ 2147483647 h 16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72"/>
              <a:gd name="T19" fmla="*/ 0 h 160"/>
              <a:gd name="T20" fmla="*/ 172 w 172"/>
              <a:gd name="T21" fmla="*/ 160 h 16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72" h="160">
                <a:moveTo>
                  <a:pt x="48" y="16"/>
                </a:moveTo>
                <a:lnTo>
                  <a:pt x="0" y="112"/>
                </a:lnTo>
                <a:lnTo>
                  <a:pt x="48" y="160"/>
                </a:lnTo>
                <a:lnTo>
                  <a:pt x="144" y="112"/>
                </a:lnTo>
                <a:lnTo>
                  <a:pt x="172" y="0"/>
                </a:lnTo>
                <a:lnTo>
                  <a:pt x="48" y="16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19464" name="Text Box 44"/>
          <p:cNvSpPr txBox="1">
            <a:spLocks noChangeArrowheads="1"/>
          </p:cNvSpPr>
          <p:nvPr/>
        </p:nvSpPr>
        <p:spPr bwMode="auto">
          <a:xfrm>
            <a:off x="6019800" y="2286000"/>
            <a:ext cx="381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b="1" i="1">
                <a:solidFill>
                  <a:srgbClr val="000000"/>
                </a:solidFill>
                <a:latin typeface="Times New Roman" pitchFamily="18" charset="0"/>
                <a:cs typeface="Arial" charset="0"/>
              </a:rPr>
              <a:t>x’</a:t>
            </a:r>
          </a:p>
        </p:txBody>
      </p:sp>
      <p:sp>
        <p:nvSpPr>
          <p:cNvPr id="19465" name="Freeform 45"/>
          <p:cNvSpPr>
            <a:spLocks/>
          </p:cNvSpPr>
          <p:nvPr/>
        </p:nvSpPr>
        <p:spPr bwMode="auto">
          <a:xfrm>
            <a:off x="8001000" y="1524000"/>
            <a:ext cx="381000" cy="304800"/>
          </a:xfrm>
          <a:custGeom>
            <a:avLst/>
            <a:gdLst>
              <a:gd name="T0" fmla="*/ 2147483647 w 240"/>
              <a:gd name="T1" fmla="*/ 2147483647 h 192"/>
              <a:gd name="T2" fmla="*/ 2147483647 w 240"/>
              <a:gd name="T3" fmla="*/ 0 h 192"/>
              <a:gd name="T4" fmla="*/ 2147483647 w 240"/>
              <a:gd name="T5" fmla="*/ 2147483647 h 192"/>
              <a:gd name="T6" fmla="*/ 0 w 240"/>
              <a:gd name="T7" fmla="*/ 2147483647 h 192"/>
              <a:gd name="T8" fmla="*/ 2147483647 w 240"/>
              <a:gd name="T9" fmla="*/ 2147483647 h 192"/>
              <a:gd name="T10" fmla="*/ 2147483647 w 240"/>
              <a:gd name="T11" fmla="*/ 2147483647 h 19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40"/>
              <a:gd name="T19" fmla="*/ 0 h 192"/>
              <a:gd name="T20" fmla="*/ 240 w 240"/>
              <a:gd name="T21" fmla="*/ 192 h 192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40" h="192">
                <a:moveTo>
                  <a:pt x="240" y="192"/>
                </a:moveTo>
                <a:lnTo>
                  <a:pt x="240" y="0"/>
                </a:lnTo>
                <a:lnTo>
                  <a:pt x="88" y="24"/>
                </a:lnTo>
                <a:lnTo>
                  <a:pt x="0" y="96"/>
                </a:lnTo>
                <a:lnTo>
                  <a:pt x="96" y="192"/>
                </a:lnTo>
                <a:lnTo>
                  <a:pt x="240" y="192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19466" name="Freeform 46"/>
          <p:cNvSpPr>
            <a:spLocks/>
          </p:cNvSpPr>
          <p:nvPr/>
        </p:nvSpPr>
        <p:spPr bwMode="auto">
          <a:xfrm>
            <a:off x="838200" y="1536700"/>
            <a:ext cx="260350" cy="292100"/>
          </a:xfrm>
          <a:custGeom>
            <a:avLst/>
            <a:gdLst>
              <a:gd name="T0" fmla="*/ 2147483647 w 164"/>
              <a:gd name="T1" fmla="*/ 0 h 184"/>
              <a:gd name="T2" fmla="*/ 0 w 164"/>
              <a:gd name="T3" fmla="*/ 2147483647 h 184"/>
              <a:gd name="T4" fmla="*/ 2147483647 w 164"/>
              <a:gd name="T5" fmla="*/ 2147483647 h 184"/>
              <a:gd name="T6" fmla="*/ 2147483647 w 164"/>
              <a:gd name="T7" fmla="*/ 2147483647 h 184"/>
              <a:gd name="T8" fmla="*/ 2147483647 w 164"/>
              <a:gd name="T9" fmla="*/ 2147483647 h 184"/>
              <a:gd name="T10" fmla="*/ 2147483647 w 164"/>
              <a:gd name="T11" fmla="*/ 0 h 18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64"/>
              <a:gd name="T19" fmla="*/ 0 h 184"/>
              <a:gd name="T20" fmla="*/ 164 w 164"/>
              <a:gd name="T21" fmla="*/ 184 h 184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64" h="184">
                <a:moveTo>
                  <a:pt x="32" y="0"/>
                </a:moveTo>
                <a:lnTo>
                  <a:pt x="0" y="136"/>
                </a:lnTo>
                <a:lnTo>
                  <a:pt x="48" y="184"/>
                </a:lnTo>
                <a:lnTo>
                  <a:pt x="148" y="176"/>
                </a:lnTo>
                <a:lnTo>
                  <a:pt x="164" y="36"/>
                </a:lnTo>
                <a:lnTo>
                  <a:pt x="32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19467" name="Freeform 47"/>
          <p:cNvSpPr>
            <a:spLocks/>
          </p:cNvSpPr>
          <p:nvPr/>
        </p:nvSpPr>
        <p:spPr bwMode="auto">
          <a:xfrm>
            <a:off x="5905500" y="2667000"/>
            <a:ext cx="336550" cy="698500"/>
          </a:xfrm>
          <a:custGeom>
            <a:avLst/>
            <a:gdLst>
              <a:gd name="T0" fmla="*/ 2147483647 w 212"/>
              <a:gd name="T1" fmla="*/ 2147483647 h 440"/>
              <a:gd name="T2" fmla="*/ 2147483647 w 212"/>
              <a:gd name="T3" fmla="*/ 2147483647 h 440"/>
              <a:gd name="T4" fmla="*/ 0 w 212"/>
              <a:gd name="T5" fmla="*/ 2147483647 h 440"/>
              <a:gd name="T6" fmla="*/ 2147483647 w 212"/>
              <a:gd name="T7" fmla="*/ 2147483647 h 440"/>
              <a:gd name="T8" fmla="*/ 2147483647 w 212"/>
              <a:gd name="T9" fmla="*/ 0 h 440"/>
              <a:gd name="T10" fmla="*/ 2147483647 w 212"/>
              <a:gd name="T11" fmla="*/ 2147483647 h 44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12"/>
              <a:gd name="T19" fmla="*/ 0 h 440"/>
              <a:gd name="T20" fmla="*/ 212 w 212"/>
              <a:gd name="T21" fmla="*/ 440 h 44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12" h="440">
                <a:moveTo>
                  <a:pt x="72" y="16"/>
                </a:moveTo>
                <a:lnTo>
                  <a:pt x="24" y="112"/>
                </a:lnTo>
                <a:lnTo>
                  <a:pt x="0" y="400"/>
                </a:lnTo>
                <a:lnTo>
                  <a:pt x="132" y="440"/>
                </a:lnTo>
                <a:lnTo>
                  <a:pt x="212" y="0"/>
                </a:lnTo>
                <a:lnTo>
                  <a:pt x="72" y="16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19468" name="Freeform 48"/>
          <p:cNvSpPr>
            <a:spLocks/>
          </p:cNvSpPr>
          <p:nvPr/>
        </p:nvSpPr>
        <p:spPr bwMode="auto">
          <a:xfrm>
            <a:off x="3854450" y="1371600"/>
            <a:ext cx="368300" cy="298450"/>
          </a:xfrm>
          <a:custGeom>
            <a:avLst/>
            <a:gdLst>
              <a:gd name="T0" fmla="*/ 2147483647 w 232"/>
              <a:gd name="T1" fmla="*/ 2147483647 h 188"/>
              <a:gd name="T2" fmla="*/ 2147483647 w 232"/>
              <a:gd name="T3" fmla="*/ 2147483647 h 188"/>
              <a:gd name="T4" fmla="*/ 0 w 232"/>
              <a:gd name="T5" fmla="*/ 2147483647 h 188"/>
              <a:gd name="T6" fmla="*/ 2147483647 w 232"/>
              <a:gd name="T7" fmla="*/ 2147483647 h 188"/>
              <a:gd name="T8" fmla="*/ 2147483647 w 232"/>
              <a:gd name="T9" fmla="*/ 2147483647 h 188"/>
              <a:gd name="T10" fmla="*/ 2147483647 w 232"/>
              <a:gd name="T11" fmla="*/ 2147483647 h 188"/>
              <a:gd name="T12" fmla="*/ 2147483647 w 232"/>
              <a:gd name="T13" fmla="*/ 0 h 188"/>
              <a:gd name="T14" fmla="*/ 2147483647 w 232"/>
              <a:gd name="T15" fmla="*/ 2147483647 h 188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232"/>
              <a:gd name="T25" fmla="*/ 0 h 188"/>
              <a:gd name="T26" fmla="*/ 232 w 232"/>
              <a:gd name="T27" fmla="*/ 188 h 188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32" h="188">
                <a:moveTo>
                  <a:pt x="68" y="16"/>
                </a:moveTo>
                <a:lnTo>
                  <a:pt x="20" y="112"/>
                </a:lnTo>
                <a:lnTo>
                  <a:pt x="0" y="164"/>
                </a:lnTo>
                <a:lnTo>
                  <a:pt x="56" y="188"/>
                </a:lnTo>
                <a:lnTo>
                  <a:pt x="136" y="148"/>
                </a:lnTo>
                <a:lnTo>
                  <a:pt x="232" y="80"/>
                </a:lnTo>
                <a:lnTo>
                  <a:pt x="192" y="0"/>
                </a:lnTo>
                <a:lnTo>
                  <a:pt x="68" y="16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19469" name="Freeform 49"/>
          <p:cNvSpPr>
            <a:spLocks/>
          </p:cNvSpPr>
          <p:nvPr/>
        </p:nvSpPr>
        <p:spPr bwMode="auto">
          <a:xfrm>
            <a:off x="3200400" y="1828800"/>
            <a:ext cx="381000" cy="260350"/>
          </a:xfrm>
          <a:custGeom>
            <a:avLst/>
            <a:gdLst>
              <a:gd name="T0" fmla="*/ 2147483647 w 240"/>
              <a:gd name="T1" fmla="*/ 2147483647 h 164"/>
              <a:gd name="T2" fmla="*/ 2147483647 w 240"/>
              <a:gd name="T3" fmla="*/ 2147483647 h 164"/>
              <a:gd name="T4" fmla="*/ 0 w 240"/>
              <a:gd name="T5" fmla="*/ 2147483647 h 164"/>
              <a:gd name="T6" fmla="*/ 2147483647 w 240"/>
              <a:gd name="T7" fmla="*/ 2147483647 h 164"/>
              <a:gd name="T8" fmla="*/ 2147483647 w 240"/>
              <a:gd name="T9" fmla="*/ 2147483647 h 164"/>
              <a:gd name="T10" fmla="*/ 2147483647 w 240"/>
              <a:gd name="T11" fmla="*/ 0 h 164"/>
              <a:gd name="T12" fmla="*/ 2147483647 w 240"/>
              <a:gd name="T13" fmla="*/ 2147483647 h 164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240"/>
              <a:gd name="T22" fmla="*/ 0 h 164"/>
              <a:gd name="T23" fmla="*/ 240 w 240"/>
              <a:gd name="T24" fmla="*/ 164 h 164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240" h="164">
                <a:moveTo>
                  <a:pt x="76" y="16"/>
                </a:moveTo>
                <a:lnTo>
                  <a:pt x="28" y="112"/>
                </a:lnTo>
                <a:lnTo>
                  <a:pt x="0" y="156"/>
                </a:lnTo>
                <a:lnTo>
                  <a:pt x="104" y="164"/>
                </a:lnTo>
                <a:lnTo>
                  <a:pt x="240" y="80"/>
                </a:lnTo>
                <a:lnTo>
                  <a:pt x="200" y="0"/>
                </a:lnTo>
                <a:lnTo>
                  <a:pt x="76" y="16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19470" name="Rectangle 54"/>
          <p:cNvSpPr>
            <a:spLocks noChangeArrowheads="1"/>
          </p:cNvSpPr>
          <p:nvPr/>
        </p:nvSpPr>
        <p:spPr bwMode="auto">
          <a:xfrm>
            <a:off x="4419600" y="914400"/>
            <a:ext cx="304800" cy="3048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19471" name="Text Box 40"/>
          <p:cNvSpPr txBox="1">
            <a:spLocks noChangeArrowheads="1"/>
          </p:cNvSpPr>
          <p:nvPr/>
        </p:nvSpPr>
        <p:spPr bwMode="auto">
          <a:xfrm>
            <a:off x="4343400" y="914400"/>
            <a:ext cx="457200" cy="3048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b="1" i="1">
                <a:solidFill>
                  <a:srgbClr val="000000"/>
                </a:solidFill>
                <a:latin typeface="Times New Roman" pitchFamily="18" charset="0"/>
                <a:cs typeface="Arial" charset="0"/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053814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95338" y="901700"/>
            <a:ext cx="7662862" cy="3213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11683" name="Text Box 3"/>
          <p:cNvSpPr txBox="1">
            <a:spLocks noChangeArrowheads="1"/>
          </p:cNvSpPr>
          <p:nvPr/>
        </p:nvSpPr>
        <p:spPr bwMode="auto">
          <a:xfrm>
            <a:off x="1457325" y="4579938"/>
            <a:ext cx="6869188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sz="2400" dirty="0">
                <a:solidFill>
                  <a:srgbClr val="000000"/>
                </a:solidFill>
                <a:cs typeface="Arial" charset="0"/>
              </a:rPr>
              <a:t>  </a:t>
            </a:r>
            <a:r>
              <a:rPr lang="en-US" sz="2000" dirty="0">
                <a:solidFill>
                  <a:srgbClr val="000000"/>
                </a:solidFill>
                <a:cs typeface="Arial" charset="0"/>
              </a:rPr>
              <a:t>Potential matches for </a:t>
            </a:r>
            <a:r>
              <a:rPr lang="en-US" sz="2000" b="1" i="1" dirty="0">
                <a:solidFill>
                  <a:srgbClr val="000000"/>
                </a:solidFill>
                <a:cs typeface="Arial" charset="0"/>
              </a:rPr>
              <a:t>x</a:t>
            </a:r>
            <a:r>
              <a:rPr lang="en-US" sz="2000" dirty="0">
                <a:solidFill>
                  <a:srgbClr val="000000"/>
                </a:solidFill>
                <a:cs typeface="Arial" charset="0"/>
              </a:rPr>
              <a:t> have to lie on the corresponding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 err="1">
                <a:solidFill>
                  <a:srgbClr val="000000"/>
                </a:solidFill>
                <a:cs typeface="Arial" charset="0"/>
              </a:rPr>
              <a:t>epipolar</a:t>
            </a:r>
            <a:r>
              <a:rPr lang="en-US" sz="2000" dirty="0">
                <a:solidFill>
                  <a:srgbClr val="000000"/>
                </a:solidFill>
                <a:cs typeface="Arial" charset="0"/>
              </a:rPr>
              <a:t> line </a:t>
            </a:r>
            <a:r>
              <a:rPr lang="en-US" sz="2000" b="1" i="1" dirty="0">
                <a:solidFill>
                  <a:srgbClr val="000000"/>
                </a:solidFill>
                <a:cs typeface="Arial" charset="0"/>
              </a:rPr>
              <a:t>l</a:t>
            </a:r>
            <a:r>
              <a:rPr lang="en-US" sz="2000" i="1" dirty="0">
                <a:solidFill>
                  <a:srgbClr val="000000"/>
                </a:solidFill>
                <a:cs typeface="Arial" charset="0"/>
              </a:rPr>
              <a:t>’</a:t>
            </a:r>
            <a:r>
              <a:rPr lang="en-US" sz="2000" dirty="0">
                <a:solidFill>
                  <a:srgbClr val="000000"/>
                </a:solidFill>
                <a:cs typeface="Arial" charset="0"/>
              </a:rPr>
              <a:t>.</a:t>
            </a:r>
          </a:p>
        </p:txBody>
      </p:sp>
      <p:sp>
        <p:nvSpPr>
          <p:cNvPr id="711684" name="Text Box 4"/>
          <p:cNvSpPr txBox="1">
            <a:spLocks noChangeArrowheads="1"/>
          </p:cNvSpPr>
          <p:nvPr/>
        </p:nvSpPr>
        <p:spPr bwMode="auto">
          <a:xfrm>
            <a:off x="1447800" y="5646738"/>
            <a:ext cx="6939720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sz="2400" dirty="0">
                <a:solidFill>
                  <a:srgbClr val="000000"/>
                </a:solidFill>
                <a:cs typeface="Arial" charset="0"/>
              </a:rPr>
              <a:t>  </a:t>
            </a:r>
            <a:r>
              <a:rPr lang="en-US" sz="2000" dirty="0">
                <a:solidFill>
                  <a:srgbClr val="000000"/>
                </a:solidFill>
                <a:cs typeface="Arial" charset="0"/>
              </a:rPr>
              <a:t>Potential matches for </a:t>
            </a:r>
            <a:r>
              <a:rPr lang="en-US" sz="2000" b="1" i="1" dirty="0">
                <a:solidFill>
                  <a:srgbClr val="000000"/>
                </a:solidFill>
                <a:cs typeface="Arial" charset="0"/>
              </a:rPr>
              <a:t>x</a:t>
            </a:r>
            <a:r>
              <a:rPr lang="en-US" sz="2000" i="1" dirty="0">
                <a:solidFill>
                  <a:srgbClr val="000000"/>
                </a:solidFill>
                <a:cs typeface="Arial" charset="0"/>
              </a:rPr>
              <a:t>’</a:t>
            </a:r>
            <a:r>
              <a:rPr lang="en-US" sz="2000" b="1" dirty="0">
                <a:solidFill>
                  <a:srgbClr val="000000"/>
                </a:solidFill>
                <a:cs typeface="Arial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cs typeface="Arial" charset="0"/>
              </a:rPr>
              <a:t>have to lie on the corresponding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 err="1">
                <a:solidFill>
                  <a:srgbClr val="000000"/>
                </a:solidFill>
                <a:cs typeface="Arial" charset="0"/>
              </a:rPr>
              <a:t>epipolar</a:t>
            </a:r>
            <a:r>
              <a:rPr lang="en-US" sz="2000" dirty="0">
                <a:solidFill>
                  <a:srgbClr val="000000"/>
                </a:solidFill>
                <a:cs typeface="Arial" charset="0"/>
              </a:rPr>
              <a:t> line </a:t>
            </a:r>
            <a:r>
              <a:rPr lang="en-US" sz="2000" b="1" i="1" dirty="0">
                <a:solidFill>
                  <a:srgbClr val="000000"/>
                </a:solidFill>
                <a:cs typeface="Arial" charset="0"/>
              </a:rPr>
              <a:t>l</a:t>
            </a:r>
            <a:r>
              <a:rPr lang="en-US" sz="2000" dirty="0">
                <a:solidFill>
                  <a:srgbClr val="000000"/>
                </a:solidFill>
                <a:cs typeface="Arial" charset="0"/>
              </a:rPr>
              <a:t>.</a:t>
            </a:r>
          </a:p>
        </p:txBody>
      </p:sp>
      <p:sp>
        <p:nvSpPr>
          <p:cNvPr id="711685" name="Oval 5"/>
          <p:cNvSpPr>
            <a:spLocks noChangeArrowheads="1"/>
          </p:cNvSpPr>
          <p:nvPr/>
        </p:nvSpPr>
        <p:spPr bwMode="auto">
          <a:xfrm>
            <a:off x="2884488" y="240665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711686" name="Line 6"/>
          <p:cNvSpPr>
            <a:spLocks noChangeShapeType="1"/>
          </p:cNvSpPr>
          <p:nvPr/>
        </p:nvSpPr>
        <p:spPr bwMode="auto">
          <a:xfrm flipH="1">
            <a:off x="6084888" y="2330450"/>
            <a:ext cx="254000" cy="1581150"/>
          </a:xfrm>
          <a:prstGeom prst="line">
            <a:avLst/>
          </a:prstGeom>
          <a:noFill/>
          <a:ln w="28575">
            <a:solidFill>
              <a:schemeClr val="folHlink"/>
            </a:solidFill>
            <a:round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711687" name="Oval 7"/>
          <p:cNvSpPr>
            <a:spLocks noChangeArrowheads="1"/>
          </p:cNvSpPr>
          <p:nvPr/>
        </p:nvSpPr>
        <p:spPr bwMode="auto">
          <a:xfrm>
            <a:off x="6275388" y="2406650"/>
            <a:ext cx="76200" cy="76200"/>
          </a:xfrm>
          <a:prstGeom prst="ellipse">
            <a:avLst/>
          </a:prstGeom>
          <a:solidFill>
            <a:srgbClr val="CC3300"/>
          </a:solidFill>
          <a:ln w="9525">
            <a:solidFill>
              <a:srgbClr val="CC33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Verdana" pitchFamily="34" charset="0"/>
              <a:cs typeface="Arial" charset="0"/>
            </a:endParaRPr>
          </a:p>
        </p:txBody>
      </p:sp>
      <p:sp>
        <p:nvSpPr>
          <p:cNvPr id="711688" name="Line 8"/>
          <p:cNvSpPr>
            <a:spLocks noChangeShapeType="1"/>
          </p:cNvSpPr>
          <p:nvPr/>
        </p:nvSpPr>
        <p:spPr bwMode="auto">
          <a:xfrm flipH="1" flipV="1">
            <a:off x="2909888" y="2311400"/>
            <a:ext cx="241300" cy="1562100"/>
          </a:xfrm>
          <a:prstGeom prst="line">
            <a:avLst/>
          </a:prstGeom>
          <a:noFill/>
          <a:ln w="28575">
            <a:solidFill>
              <a:srgbClr val="CC3300"/>
            </a:solidFill>
            <a:round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711689" name="Oval 9"/>
          <p:cNvSpPr>
            <a:spLocks noChangeArrowheads="1"/>
          </p:cNvSpPr>
          <p:nvPr/>
        </p:nvSpPr>
        <p:spPr bwMode="auto">
          <a:xfrm>
            <a:off x="3316288" y="210185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711690" name="Oval 10"/>
          <p:cNvSpPr>
            <a:spLocks noChangeArrowheads="1"/>
          </p:cNvSpPr>
          <p:nvPr/>
        </p:nvSpPr>
        <p:spPr bwMode="auto">
          <a:xfrm>
            <a:off x="3970338" y="165735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711691" name="Oval 11"/>
          <p:cNvSpPr>
            <a:spLocks noChangeArrowheads="1"/>
          </p:cNvSpPr>
          <p:nvPr/>
        </p:nvSpPr>
        <p:spPr bwMode="auto">
          <a:xfrm>
            <a:off x="6275388" y="24003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711692" name="Oval 12"/>
          <p:cNvSpPr>
            <a:spLocks noChangeArrowheads="1"/>
          </p:cNvSpPr>
          <p:nvPr/>
        </p:nvSpPr>
        <p:spPr bwMode="auto">
          <a:xfrm>
            <a:off x="6224588" y="27559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711693" name="Oval 13"/>
          <p:cNvSpPr>
            <a:spLocks noChangeArrowheads="1"/>
          </p:cNvSpPr>
          <p:nvPr/>
        </p:nvSpPr>
        <p:spPr bwMode="auto">
          <a:xfrm>
            <a:off x="6167438" y="3048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0494" name="Rectangle 1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Epipolar constraint</a:t>
            </a:r>
          </a:p>
        </p:txBody>
      </p:sp>
      <p:sp>
        <p:nvSpPr>
          <p:cNvPr id="20495" name="Freeform 15"/>
          <p:cNvSpPr>
            <a:spLocks/>
          </p:cNvSpPr>
          <p:nvPr/>
        </p:nvSpPr>
        <p:spPr bwMode="auto">
          <a:xfrm>
            <a:off x="2667000" y="2286000"/>
            <a:ext cx="228600" cy="228600"/>
          </a:xfrm>
          <a:custGeom>
            <a:avLst/>
            <a:gdLst>
              <a:gd name="T0" fmla="*/ 2147483647 w 144"/>
              <a:gd name="T1" fmla="*/ 0 h 144"/>
              <a:gd name="T2" fmla="*/ 0 w 144"/>
              <a:gd name="T3" fmla="*/ 2147483647 h 144"/>
              <a:gd name="T4" fmla="*/ 2147483647 w 144"/>
              <a:gd name="T5" fmla="*/ 2147483647 h 144"/>
              <a:gd name="T6" fmla="*/ 2147483647 w 144"/>
              <a:gd name="T7" fmla="*/ 2147483647 h 144"/>
              <a:gd name="T8" fmla="*/ 2147483647 w 144"/>
              <a:gd name="T9" fmla="*/ 0 h 144"/>
              <a:gd name="T10" fmla="*/ 2147483647 w 144"/>
              <a:gd name="T11" fmla="*/ 0 h 14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44"/>
              <a:gd name="T19" fmla="*/ 0 h 144"/>
              <a:gd name="T20" fmla="*/ 144 w 144"/>
              <a:gd name="T21" fmla="*/ 144 h 144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44" h="144">
                <a:moveTo>
                  <a:pt x="48" y="0"/>
                </a:moveTo>
                <a:lnTo>
                  <a:pt x="0" y="96"/>
                </a:lnTo>
                <a:lnTo>
                  <a:pt x="48" y="144"/>
                </a:lnTo>
                <a:lnTo>
                  <a:pt x="112" y="80"/>
                </a:lnTo>
                <a:lnTo>
                  <a:pt x="144" y="0"/>
                </a:lnTo>
                <a:lnTo>
                  <a:pt x="48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0496" name="Text Box 16"/>
          <p:cNvSpPr txBox="1">
            <a:spLocks noChangeArrowheads="1"/>
          </p:cNvSpPr>
          <p:nvPr/>
        </p:nvSpPr>
        <p:spPr bwMode="auto">
          <a:xfrm>
            <a:off x="2667000" y="2209800"/>
            <a:ext cx="20955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b="1" i="1">
                <a:solidFill>
                  <a:srgbClr val="000000"/>
                </a:solidFill>
                <a:latin typeface="Times New Roman" pitchFamily="18" charset="0"/>
                <a:cs typeface="Arial" charset="0"/>
              </a:rPr>
              <a:t>x</a:t>
            </a:r>
          </a:p>
        </p:txBody>
      </p:sp>
      <p:sp>
        <p:nvSpPr>
          <p:cNvPr id="20497" name="Freeform 17"/>
          <p:cNvSpPr>
            <a:spLocks/>
          </p:cNvSpPr>
          <p:nvPr/>
        </p:nvSpPr>
        <p:spPr bwMode="auto">
          <a:xfrm>
            <a:off x="6019800" y="2336800"/>
            <a:ext cx="273050" cy="254000"/>
          </a:xfrm>
          <a:custGeom>
            <a:avLst/>
            <a:gdLst>
              <a:gd name="T0" fmla="*/ 2147483647 w 172"/>
              <a:gd name="T1" fmla="*/ 2147483647 h 160"/>
              <a:gd name="T2" fmla="*/ 0 w 172"/>
              <a:gd name="T3" fmla="*/ 2147483647 h 160"/>
              <a:gd name="T4" fmla="*/ 2147483647 w 172"/>
              <a:gd name="T5" fmla="*/ 2147483647 h 160"/>
              <a:gd name="T6" fmla="*/ 2147483647 w 172"/>
              <a:gd name="T7" fmla="*/ 2147483647 h 160"/>
              <a:gd name="T8" fmla="*/ 2147483647 w 172"/>
              <a:gd name="T9" fmla="*/ 0 h 160"/>
              <a:gd name="T10" fmla="*/ 2147483647 w 172"/>
              <a:gd name="T11" fmla="*/ 2147483647 h 16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72"/>
              <a:gd name="T19" fmla="*/ 0 h 160"/>
              <a:gd name="T20" fmla="*/ 172 w 172"/>
              <a:gd name="T21" fmla="*/ 160 h 16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72" h="160">
                <a:moveTo>
                  <a:pt x="48" y="16"/>
                </a:moveTo>
                <a:lnTo>
                  <a:pt x="0" y="112"/>
                </a:lnTo>
                <a:lnTo>
                  <a:pt x="48" y="160"/>
                </a:lnTo>
                <a:lnTo>
                  <a:pt x="144" y="112"/>
                </a:lnTo>
                <a:lnTo>
                  <a:pt x="172" y="0"/>
                </a:lnTo>
                <a:lnTo>
                  <a:pt x="48" y="16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711698" name="Text Box 18"/>
          <p:cNvSpPr txBox="1">
            <a:spLocks noChangeArrowheads="1"/>
          </p:cNvSpPr>
          <p:nvPr/>
        </p:nvSpPr>
        <p:spPr bwMode="auto">
          <a:xfrm>
            <a:off x="6019800" y="2286000"/>
            <a:ext cx="381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b="1" i="1">
                <a:solidFill>
                  <a:srgbClr val="000000"/>
                </a:solidFill>
                <a:latin typeface="Times New Roman" pitchFamily="18" charset="0"/>
                <a:cs typeface="Arial" charset="0"/>
              </a:rPr>
              <a:t>x’</a:t>
            </a:r>
          </a:p>
        </p:txBody>
      </p:sp>
      <p:sp>
        <p:nvSpPr>
          <p:cNvPr id="20499" name="Freeform 19"/>
          <p:cNvSpPr>
            <a:spLocks/>
          </p:cNvSpPr>
          <p:nvPr/>
        </p:nvSpPr>
        <p:spPr bwMode="auto">
          <a:xfrm>
            <a:off x="8001000" y="1524000"/>
            <a:ext cx="381000" cy="304800"/>
          </a:xfrm>
          <a:custGeom>
            <a:avLst/>
            <a:gdLst>
              <a:gd name="T0" fmla="*/ 2147483647 w 240"/>
              <a:gd name="T1" fmla="*/ 2147483647 h 192"/>
              <a:gd name="T2" fmla="*/ 2147483647 w 240"/>
              <a:gd name="T3" fmla="*/ 0 h 192"/>
              <a:gd name="T4" fmla="*/ 2147483647 w 240"/>
              <a:gd name="T5" fmla="*/ 2147483647 h 192"/>
              <a:gd name="T6" fmla="*/ 0 w 240"/>
              <a:gd name="T7" fmla="*/ 2147483647 h 192"/>
              <a:gd name="T8" fmla="*/ 2147483647 w 240"/>
              <a:gd name="T9" fmla="*/ 2147483647 h 192"/>
              <a:gd name="T10" fmla="*/ 2147483647 w 240"/>
              <a:gd name="T11" fmla="*/ 2147483647 h 19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40"/>
              <a:gd name="T19" fmla="*/ 0 h 192"/>
              <a:gd name="T20" fmla="*/ 240 w 240"/>
              <a:gd name="T21" fmla="*/ 192 h 192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40" h="192">
                <a:moveTo>
                  <a:pt x="240" y="192"/>
                </a:moveTo>
                <a:lnTo>
                  <a:pt x="240" y="0"/>
                </a:lnTo>
                <a:lnTo>
                  <a:pt x="88" y="24"/>
                </a:lnTo>
                <a:lnTo>
                  <a:pt x="0" y="96"/>
                </a:lnTo>
                <a:lnTo>
                  <a:pt x="96" y="192"/>
                </a:lnTo>
                <a:lnTo>
                  <a:pt x="240" y="192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0500" name="Freeform 20"/>
          <p:cNvSpPr>
            <a:spLocks/>
          </p:cNvSpPr>
          <p:nvPr/>
        </p:nvSpPr>
        <p:spPr bwMode="auto">
          <a:xfrm>
            <a:off x="838200" y="1536700"/>
            <a:ext cx="260350" cy="292100"/>
          </a:xfrm>
          <a:custGeom>
            <a:avLst/>
            <a:gdLst>
              <a:gd name="T0" fmla="*/ 2147483647 w 164"/>
              <a:gd name="T1" fmla="*/ 0 h 184"/>
              <a:gd name="T2" fmla="*/ 0 w 164"/>
              <a:gd name="T3" fmla="*/ 2147483647 h 184"/>
              <a:gd name="T4" fmla="*/ 2147483647 w 164"/>
              <a:gd name="T5" fmla="*/ 2147483647 h 184"/>
              <a:gd name="T6" fmla="*/ 2147483647 w 164"/>
              <a:gd name="T7" fmla="*/ 2147483647 h 184"/>
              <a:gd name="T8" fmla="*/ 2147483647 w 164"/>
              <a:gd name="T9" fmla="*/ 2147483647 h 184"/>
              <a:gd name="T10" fmla="*/ 2147483647 w 164"/>
              <a:gd name="T11" fmla="*/ 0 h 18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64"/>
              <a:gd name="T19" fmla="*/ 0 h 184"/>
              <a:gd name="T20" fmla="*/ 164 w 164"/>
              <a:gd name="T21" fmla="*/ 184 h 184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64" h="184">
                <a:moveTo>
                  <a:pt x="32" y="0"/>
                </a:moveTo>
                <a:lnTo>
                  <a:pt x="0" y="136"/>
                </a:lnTo>
                <a:lnTo>
                  <a:pt x="48" y="184"/>
                </a:lnTo>
                <a:lnTo>
                  <a:pt x="148" y="176"/>
                </a:lnTo>
                <a:lnTo>
                  <a:pt x="164" y="36"/>
                </a:lnTo>
                <a:lnTo>
                  <a:pt x="32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0501" name="Freeform 21"/>
          <p:cNvSpPr>
            <a:spLocks/>
          </p:cNvSpPr>
          <p:nvPr/>
        </p:nvSpPr>
        <p:spPr bwMode="auto">
          <a:xfrm>
            <a:off x="5905500" y="2667000"/>
            <a:ext cx="336550" cy="698500"/>
          </a:xfrm>
          <a:custGeom>
            <a:avLst/>
            <a:gdLst>
              <a:gd name="T0" fmla="*/ 2147483647 w 212"/>
              <a:gd name="T1" fmla="*/ 2147483647 h 440"/>
              <a:gd name="T2" fmla="*/ 2147483647 w 212"/>
              <a:gd name="T3" fmla="*/ 2147483647 h 440"/>
              <a:gd name="T4" fmla="*/ 0 w 212"/>
              <a:gd name="T5" fmla="*/ 2147483647 h 440"/>
              <a:gd name="T6" fmla="*/ 2147483647 w 212"/>
              <a:gd name="T7" fmla="*/ 2147483647 h 440"/>
              <a:gd name="T8" fmla="*/ 2147483647 w 212"/>
              <a:gd name="T9" fmla="*/ 0 h 440"/>
              <a:gd name="T10" fmla="*/ 2147483647 w 212"/>
              <a:gd name="T11" fmla="*/ 2147483647 h 44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12"/>
              <a:gd name="T19" fmla="*/ 0 h 440"/>
              <a:gd name="T20" fmla="*/ 212 w 212"/>
              <a:gd name="T21" fmla="*/ 440 h 44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12" h="440">
                <a:moveTo>
                  <a:pt x="72" y="16"/>
                </a:moveTo>
                <a:lnTo>
                  <a:pt x="24" y="112"/>
                </a:lnTo>
                <a:lnTo>
                  <a:pt x="0" y="400"/>
                </a:lnTo>
                <a:lnTo>
                  <a:pt x="132" y="440"/>
                </a:lnTo>
                <a:lnTo>
                  <a:pt x="212" y="0"/>
                </a:lnTo>
                <a:lnTo>
                  <a:pt x="72" y="16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0502" name="Freeform 22"/>
          <p:cNvSpPr>
            <a:spLocks/>
          </p:cNvSpPr>
          <p:nvPr/>
        </p:nvSpPr>
        <p:spPr bwMode="auto">
          <a:xfrm>
            <a:off x="3854450" y="1371600"/>
            <a:ext cx="368300" cy="298450"/>
          </a:xfrm>
          <a:custGeom>
            <a:avLst/>
            <a:gdLst>
              <a:gd name="T0" fmla="*/ 2147483647 w 232"/>
              <a:gd name="T1" fmla="*/ 2147483647 h 188"/>
              <a:gd name="T2" fmla="*/ 2147483647 w 232"/>
              <a:gd name="T3" fmla="*/ 2147483647 h 188"/>
              <a:gd name="T4" fmla="*/ 0 w 232"/>
              <a:gd name="T5" fmla="*/ 2147483647 h 188"/>
              <a:gd name="T6" fmla="*/ 2147483647 w 232"/>
              <a:gd name="T7" fmla="*/ 2147483647 h 188"/>
              <a:gd name="T8" fmla="*/ 2147483647 w 232"/>
              <a:gd name="T9" fmla="*/ 2147483647 h 188"/>
              <a:gd name="T10" fmla="*/ 2147483647 w 232"/>
              <a:gd name="T11" fmla="*/ 2147483647 h 188"/>
              <a:gd name="T12" fmla="*/ 2147483647 w 232"/>
              <a:gd name="T13" fmla="*/ 0 h 188"/>
              <a:gd name="T14" fmla="*/ 2147483647 w 232"/>
              <a:gd name="T15" fmla="*/ 2147483647 h 188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232"/>
              <a:gd name="T25" fmla="*/ 0 h 188"/>
              <a:gd name="T26" fmla="*/ 232 w 232"/>
              <a:gd name="T27" fmla="*/ 188 h 188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32" h="188">
                <a:moveTo>
                  <a:pt x="68" y="16"/>
                </a:moveTo>
                <a:lnTo>
                  <a:pt x="20" y="112"/>
                </a:lnTo>
                <a:lnTo>
                  <a:pt x="0" y="164"/>
                </a:lnTo>
                <a:lnTo>
                  <a:pt x="56" y="188"/>
                </a:lnTo>
                <a:lnTo>
                  <a:pt x="136" y="148"/>
                </a:lnTo>
                <a:lnTo>
                  <a:pt x="232" y="80"/>
                </a:lnTo>
                <a:lnTo>
                  <a:pt x="192" y="0"/>
                </a:lnTo>
                <a:lnTo>
                  <a:pt x="68" y="16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0503" name="Freeform 23"/>
          <p:cNvSpPr>
            <a:spLocks/>
          </p:cNvSpPr>
          <p:nvPr/>
        </p:nvSpPr>
        <p:spPr bwMode="auto">
          <a:xfrm>
            <a:off x="3200400" y="1828800"/>
            <a:ext cx="381000" cy="260350"/>
          </a:xfrm>
          <a:custGeom>
            <a:avLst/>
            <a:gdLst>
              <a:gd name="T0" fmla="*/ 2147483647 w 240"/>
              <a:gd name="T1" fmla="*/ 2147483647 h 164"/>
              <a:gd name="T2" fmla="*/ 2147483647 w 240"/>
              <a:gd name="T3" fmla="*/ 2147483647 h 164"/>
              <a:gd name="T4" fmla="*/ 0 w 240"/>
              <a:gd name="T5" fmla="*/ 2147483647 h 164"/>
              <a:gd name="T6" fmla="*/ 2147483647 w 240"/>
              <a:gd name="T7" fmla="*/ 2147483647 h 164"/>
              <a:gd name="T8" fmla="*/ 2147483647 w 240"/>
              <a:gd name="T9" fmla="*/ 2147483647 h 164"/>
              <a:gd name="T10" fmla="*/ 2147483647 w 240"/>
              <a:gd name="T11" fmla="*/ 0 h 164"/>
              <a:gd name="T12" fmla="*/ 2147483647 w 240"/>
              <a:gd name="T13" fmla="*/ 2147483647 h 164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240"/>
              <a:gd name="T22" fmla="*/ 0 h 164"/>
              <a:gd name="T23" fmla="*/ 240 w 240"/>
              <a:gd name="T24" fmla="*/ 164 h 164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240" h="164">
                <a:moveTo>
                  <a:pt x="76" y="16"/>
                </a:moveTo>
                <a:lnTo>
                  <a:pt x="28" y="112"/>
                </a:lnTo>
                <a:lnTo>
                  <a:pt x="0" y="156"/>
                </a:lnTo>
                <a:lnTo>
                  <a:pt x="104" y="164"/>
                </a:lnTo>
                <a:lnTo>
                  <a:pt x="240" y="80"/>
                </a:lnTo>
                <a:lnTo>
                  <a:pt x="200" y="0"/>
                </a:lnTo>
                <a:lnTo>
                  <a:pt x="76" y="16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711704" name="Text Box 24"/>
          <p:cNvSpPr txBox="1">
            <a:spLocks noChangeArrowheads="1"/>
          </p:cNvSpPr>
          <p:nvPr/>
        </p:nvSpPr>
        <p:spPr bwMode="auto">
          <a:xfrm>
            <a:off x="3733800" y="1349375"/>
            <a:ext cx="303213" cy="3048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b="1" i="1">
                <a:solidFill>
                  <a:srgbClr val="000000"/>
                </a:solidFill>
                <a:latin typeface="Times New Roman" pitchFamily="18" charset="0"/>
                <a:cs typeface="Arial" charset="0"/>
              </a:rPr>
              <a:t>X</a:t>
            </a:r>
          </a:p>
        </p:txBody>
      </p:sp>
      <p:sp>
        <p:nvSpPr>
          <p:cNvPr id="711705" name="Text Box 25"/>
          <p:cNvSpPr txBox="1">
            <a:spLocks noChangeArrowheads="1"/>
          </p:cNvSpPr>
          <p:nvPr/>
        </p:nvSpPr>
        <p:spPr bwMode="auto">
          <a:xfrm>
            <a:off x="5943600" y="2667000"/>
            <a:ext cx="381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b="1" i="1">
                <a:solidFill>
                  <a:srgbClr val="000000"/>
                </a:solidFill>
                <a:latin typeface="Times New Roman" pitchFamily="18" charset="0"/>
                <a:cs typeface="Arial" charset="0"/>
              </a:rPr>
              <a:t>x’</a:t>
            </a:r>
          </a:p>
        </p:txBody>
      </p:sp>
      <p:sp>
        <p:nvSpPr>
          <p:cNvPr id="711706" name="Text Box 26"/>
          <p:cNvSpPr txBox="1">
            <a:spLocks noChangeArrowheads="1"/>
          </p:cNvSpPr>
          <p:nvPr/>
        </p:nvSpPr>
        <p:spPr bwMode="auto">
          <a:xfrm>
            <a:off x="3124200" y="1752600"/>
            <a:ext cx="303213" cy="3048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b="1" i="1">
                <a:solidFill>
                  <a:srgbClr val="000000"/>
                </a:solidFill>
                <a:latin typeface="Times New Roman" pitchFamily="18" charset="0"/>
                <a:cs typeface="Arial" charset="0"/>
              </a:rPr>
              <a:t>X</a:t>
            </a:r>
          </a:p>
        </p:txBody>
      </p:sp>
      <p:sp>
        <p:nvSpPr>
          <p:cNvPr id="711707" name="Text Box 27"/>
          <p:cNvSpPr txBox="1">
            <a:spLocks noChangeArrowheads="1"/>
          </p:cNvSpPr>
          <p:nvPr/>
        </p:nvSpPr>
        <p:spPr bwMode="auto">
          <a:xfrm>
            <a:off x="5867400" y="3048000"/>
            <a:ext cx="381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b="1" i="1">
                <a:solidFill>
                  <a:srgbClr val="000000"/>
                </a:solidFill>
                <a:latin typeface="Times New Roman" pitchFamily="18" charset="0"/>
                <a:cs typeface="Arial" charset="0"/>
              </a:rPr>
              <a:t>x’</a:t>
            </a:r>
          </a:p>
        </p:txBody>
      </p:sp>
      <p:sp>
        <p:nvSpPr>
          <p:cNvPr id="711708" name="Oval 28"/>
          <p:cNvSpPr>
            <a:spLocks noChangeArrowheads="1"/>
          </p:cNvSpPr>
          <p:nvPr/>
        </p:nvSpPr>
        <p:spPr bwMode="auto">
          <a:xfrm>
            <a:off x="4592638" y="122555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0509" name="Rectangle 29"/>
          <p:cNvSpPr>
            <a:spLocks noChangeArrowheads="1"/>
          </p:cNvSpPr>
          <p:nvPr/>
        </p:nvSpPr>
        <p:spPr bwMode="auto">
          <a:xfrm>
            <a:off x="4419600" y="914400"/>
            <a:ext cx="304800" cy="3048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711710" name="Text Box 30"/>
          <p:cNvSpPr txBox="1">
            <a:spLocks noChangeArrowheads="1"/>
          </p:cNvSpPr>
          <p:nvPr/>
        </p:nvSpPr>
        <p:spPr bwMode="auto">
          <a:xfrm>
            <a:off x="4343400" y="914400"/>
            <a:ext cx="457200" cy="3048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b="1" i="1">
                <a:solidFill>
                  <a:srgbClr val="000000"/>
                </a:solidFill>
                <a:latin typeface="Times New Roman" pitchFamily="18" charset="0"/>
                <a:cs typeface="Arial" charset="0"/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393879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1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1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11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1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11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1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11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1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11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1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11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1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11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1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1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1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11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1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11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1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11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1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11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1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1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1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1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1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1683" grpId="0" autoUpdateAnimBg="0"/>
      <p:bldP spid="711684" grpId="0" autoUpdateAnimBg="0"/>
      <p:bldP spid="711685" grpId="0" animBg="1"/>
      <p:bldP spid="711686" grpId="0" animBg="1"/>
      <p:bldP spid="711687" grpId="0" animBg="1" autoUpdateAnimBg="0"/>
      <p:bldP spid="711688" grpId="0" animBg="1"/>
      <p:bldP spid="711689" grpId="0" animBg="1"/>
      <p:bldP spid="711690" grpId="0" animBg="1"/>
      <p:bldP spid="711691" grpId="0" animBg="1"/>
      <p:bldP spid="711692" grpId="0" animBg="1"/>
      <p:bldP spid="711693" grpId="0" animBg="1"/>
      <p:bldP spid="711698" grpId="0"/>
      <p:bldP spid="711704" grpId="0" animBg="1"/>
      <p:bldP spid="711705" grpId="0"/>
      <p:bldP spid="711706" grpId="0" animBg="1"/>
      <p:bldP spid="711707" grpId="0"/>
      <p:bldP spid="711708" grpId="0" animBg="1"/>
      <p:bldP spid="711710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smtClean="0">
                <a:ea typeface="ＭＳ Ｐゴシック" pitchFamily="34" charset="-128"/>
              </a:rPr>
              <a:t>Algebraic representation of epipolar geometry</a:t>
            </a:r>
          </a:p>
        </p:txBody>
      </p:sp>
      <p:sp>
        <p:nvSpPr>
          <p:cNvPr id="13619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GB" altLang="en-US" smtClean="0">
              <a:ea typeface="ＭＳ Ｐゴシック" pitchFamily="34" charset="-128"/>
            </a:endParaRPr>
          </a:p>
          <a:p>
            <a:pPr marL="0" indent="0">
              <a:buFontTx/>
              <a:buNone/>
            </a:pPr>
            <a:r>
              <a:rPr lang="en-GB" altLang="en-US" smtClean="0">
                <a:ea typeface="ＭＳ Ｐゴシック" pitchFamily="34" charset="-128"/>
              </a:rPr>
              <a:t>We know that the epipolar geometry defines a mapping</a:t>
            </a:r>
            <a:endParaRPr lang="en-GB" altLang="en-US" u="sng" smtClean="0">
              <a:ea typeface="ＭＳ Ｐゴシック" pitchFamily="34" charset="-128"/>
            </a:endParaRPr>
          </a:p>
        </p:txBody>
      </p:sp>
      <p:sp>
        <p:nvSpPr>
          <p:cNvPr id="136195" name="Text Box 4"/>
          <p:cNvSpPr txBox="1">
            <a:spLocks noChangeArrowheads="1"/>
          </p:cNvSpPr>
          <p:nvPr/>
        </p:nvSpPr>
        <p:spPr bwMode="auto">
          <a:xfrm>
            <a:off x="1690688" y="2559050"/>
            <a:ext cx="4119562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GB" altLang="en-US" sz="2800" b="1">
                <a:solidFill>
                  <a:srgbClr val="000000"/>
                </a:solidFill>
                <a:latin typeface="Times New Roman" pitchFamily="18" charset="0"/>
              </a:rPr>
              <a:t>x                       l</a:t>
            </a:r>
            <a:r>
              <a:rPr lang="en-GB" altLang="en-US" sz="2800" b="1" baseline="50000">
                <a:solidFill>
                  <a:srgbClr val="000000"/>
                </a:solidFill>
                <a:latin typeface="Times New Roman" pitchFamily="18" charset="0"/>
              </a:rPr>
              <a:t>/</a:t>
            </a:r>
          </a:p>
        </p:txBody>
      </p:sp>
      <p:sp>
        <p:nvSpPr>
          <p:cNvPr id="136196" name="Line 6"/>
          <p:cNvSpPr>
            <a:spLocks noChangeShapeType="1"/>
          </p:cNvSpPr>
          <p:nvPr/>
        </p:nvSpPr>
        <p:spPr bwMode="auto">
          <a:xfrm flipH="1" flipV="1">
            <a:off x="1866900" y="3068638"/>
            <a:ext cx="0" cy="538162"/>
          </a:xfrm>
          <a:prstGeom prst="line">
            <a:avLst/>
          </a:prstGeom>
          <a:noFill/>
          <a:ln w="25400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CC"/>
              </a:solidFill>
              <a:ea typeface="ＭＳ Ｐゴシック" pitchFamily="34" charset="-128"/>
            </a:endParaRPr>
          </a:p>
        </p:txBody>
      </p:sp>
      <p:sp>
        <p:nvSpPr>
          <p:cNvPr id="136197" name="Line 7"/>
          <p:cNvSpPr>
            <a:spLocks noChangeShapeType="1"/>
          </p:cNvSpPr>
          <p:nvPr/>
        </p:nvSpPr>
        <p:spPr bwMode="auto">
          <a:xfrm flipH="1" flipV="1">
            <a:off x="4067175" y="3108325"/>
            <a:ext cx="0" cy="538163"/>
          </a:xfrm>
          <a:prstGeom prst="line">
            <a:avLst/>
          </a:prstGeom>
          <a:noFill/>
          <a:ln w="25400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CC"/>
              </a:solidFill>
              <a:ea typeface="ＭＳ Ｐゴシック" pitchFamily="34" charset="-128"/>
            </a:endParaRPr>
          </a:p>
        </p:txBody>
      </p:sp>
      <p:sp>
        <p:nvSpPr>
          <p:cNvPr id="136198" name="Text Box 8"/>
          <p:cNvSpPr txBox="1">
            <a:spLocks noChangeArrowheads="1"/>
          </p:cNvSpPr>
          <p:nvPr/>
        </p:nvSpPr>
        <p:spPr bwMode="auto">
          <a:xfrm>
            <a:off x="1077913" y="3683000"/>
            <a:ext cx="1550987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GB" altLang="en-US" sz="2000">
                <a:solidFill>
                  <a:srgbClr val="000000"/>
                </a:solidFill>
              </a:rPr>
              <a:t>point in first image</a:t>
            </a:r>
          </a:p>
        </p:txBody>
      </p:sp>
      <p:sp>
        <p:nvSpPr>
          <p:cNvPr id="136199" name="Text Box 9"/>
          <p:cNvSpPr txBox="1">
            <a:spLocks noChangeArrowheads="1"/>
          </p:cNvSpPr>
          <p:nvPr/>
        </p:nvSpPr>
        <p:spPr bwMode="auto">
          <a:xfrm>
            <a:off x="3028950" y="3697288"/>
            <a:ext cx="202565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CC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GB" altLang="en-US" sz="2000">
                <a:solidFill>
                  <a:srgbClr val="000000"/>
                </a:solidFill>
              </a:rPr>
              <a:t>epipolar line in second image</a:t>
            </a:r>
          </a:p>
        </p:txBody>
      </p:sp>
      <p:pic>
        <p:nvPicPr>
          <p:cNvPr id="136200" name="Picture 15" descr="texpointfig.bmp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8288" y="2725738"/>
            <a:ext cx="428625" cy="258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6201" name="Picture 35" descr="Edittex.bmp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813" y="4759325"/>
            <a:ext cx="7370762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445044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Matrix form of cross product</a:t>
            </a:r>
          </a:p>
        </p:txBody>
      </p:sp>
      <p:graphicFrame>
        <p:nvGraphicFramePr>
          <p:cNvPr id="12291" name="Object 3"/>
          <p:cNvGraphicFramePr>
            <a:graphicFrameLocks noChangeAspect="1"/>
          </p:cNvGraphicFramePr>
          <p:nvPr/>
        </p:nvGraphicFramePr>
        <p:xfrm>
          <a:off x="1752600" y="2667000"/>
          <a:ext cx="5516563" cy="1211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4" name="Equation" r:id="rId3" imgW="3238200" imgH="711000" progId="Equation.3">
                  <p:embed/>
                </p:oleObj>
              </mc:Choice>
              <mc:Fallback>
                <p:oleObj name="Equation" r:id="rId3" imgW="3238200" imgH="711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2600" y="2667000"/>
                        <a:ext cx="5516563" cy="1211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292" name="Object 4"/>
          <p:cNvGraphicFramePr>
            <a:graphicFrameLocks noChangeAspect="1"/>
          </p:cNvGraphicFramePr>
          <p:nvPr/>
        </p:nvGraphicFramePr>
        <p:xfrm>
          <a:off x="2819400" y="5029200"/>
          <a:ext cx="1298575" cy="690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5" name="Equation" r:id="rId5" imgW="812520" imgH="431640" progId="Equation.3">
                  <p:embed/>
                </p:oleObj>
              </mc:Choice>
              <mc:Fallback>
                <p:oleObj name="Equation" r:id="rId5" imgW="812520" imgH="431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19400" y="5029200"/>
                        <a:ext cx="1298575" cy="690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0362951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Projective Geometry</a:t>
            </a:r>
          </a:p>
        </p:txBody>
      </p:sp>
      <p:sp>
        <p:nvSpPr>
          <p:cNvPr id="7680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mtClean="0"/>
              <a:t>Recovery of structure from one image is inherently ambiguous</a:t>
            </a:r>
          </a:p>
          <a:p>
            <a:r>
              <a:rPr lang="en-US" altLang="en-US" smtClean="0"/>
              <a:t>Today focus on geometry that maps world to camera image</a:t>
            </a:r>
          </a:p>
        </p:txBody>
      </p:sp>
      <p:sp>
        <p:nvSpPr>
          <p:cNvPr id="76803" name="AutoShape 5"/>
          <p:cNvSpPr>
            <a:spLocks noChangeArrowheads="1"/>
          </p:cNvSpPr>
          <p:nvPr/>
        </p:nvSpPr>
        <p:spPr bwMode="auto">
          <a:xfrm rot="5400000">
            <a:off x="2933700" y="3771900"/>
            <a:ext cx="2895600" cy="2514600"/>
          </a:xfrm>
          <a:prstGeom prst="parallelogram">
            <a:avLst>
              <a:gd name="adj" fmla="val 28788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anchor="ctr"/>
          <a:lstStyle>
            <a:lvl1pPr>
              <a:defRPr sz="2400">
                <a:solidFill>
                  <a:srgbClr val="0000CC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rgbClr val="0000CC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rgbClr val="0000CC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rgbClr val="0000CC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rgbClr val="0000CC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CC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CC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CC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CC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algn="ctr"/>
            <a:endParaRPr lang="en-US" altLang="en-US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76804" name="Line 6"/>
          <p:cNvSpPr>
            <a:spLocks noChangeShapeType="1"/>
          </p:cNvSpPr>
          <p:nvPr/>
        </p:nvSpPr>
        <p:spPr bwMode="auto">
          <a:xfrm flipV="1">
            <a:off x="1752600" y="4953000"/>
            <a:ext cx="2590800" cy="990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6805" name="Freeform 7"/>
          <p:cNvSpPr>
            <a:spLocks/>
          </p:cNvSpPr>
          <p:nvPr/>
        </p:nvSpPr>
        <p:spPr bwMode="auto">
          <a:xfrm>
            <a:off x="5622925" y="3733800"/>
            <a:ext cx="1920875" cy="715963"/>
          </a:xfrm>
          <a:custGeom>
            <a:avLst/>
            <a:gdLst>
              <a:gd name="T0" fmla="*/ 0 w 1210"/>
              <a:gd name="T1" fmla="*/ 2147483647 h 451"/>
              <a:gd name="T2" fmla="*/ 2147483647 w 1210"/>
              <a:gd name="T3" fmla="*/ 0 h 451"/>
              <a:gd name="T4" fmla="*/ 0 60000 65536"/>
              <a:gd name="T5" fmla="*/ 0 60000 65536"/>
              <a:gd name="T6" fmla="*/ 0 w 1210"/>
              <a:gd name="T7" fmla="*/ 0 h 451"/>
              <a:gd name="T8" fmla="*/ 1210 w 1210"/>
              <a:gd name="T9" fmla="*/ 451 h 45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210" h="451">
                <a:moveTo>
                  <a:pt x="0" y="451"/>
                </a:moveTo>
                <a:lnTo>
                  <a:pt x="1210" y="0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6806" name="Oval 8"/>
          <p:cNvSpPr>
            <a:spLocks noChangeArrowheads="1"/>
          </p:cNvSpPr>
          <p:nvPr/>
        </p:nvSpPr>
        <p:spPr bwMode="auto">
          <a:xfrm>
            <a:off x="4267200" y="4876800"/>
            <a:ext cx="152400" cy="1524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rgbClr val="0000CC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rgbClr val="0000CC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rgbClr val="0000CC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rgbClr val="0000CC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rgbClr val="0000CC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CC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CC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CC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CC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endParaRPr lang="en-US" altLang="en-US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76807" name="Text Box 15"/>
          <p:cNvSpPr txBox="1">
            <a:spLocks noChangeArrowheads="1"/>
          </p:cNvSpPr>
          <p:nvPr/>
        </p:nvSpPr>
        <p:spPr bwMode="auto">
          <a:xfrm>
            <a:off x="4327525" y="4953000"/>
            <a:ext cx="39687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rgbClr val="0000CC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rgbClr val="0000CC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rgbClr val="0000CC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rgbClr val="0000CC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rgbClr val="0000CC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CC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CC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CC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CC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r>
              <a:rPr lang="en-US" altLang="en-US" i="1">
                <a:solidFill>
                  <a:srgbClr val="000000"/>
                </a:solidFill>
                <a:cs typeface="Arial" pitchFamily="34" charset="0"/>
              </a:rPr>
              <a:t>x</a:t>
            </a:r>
          </a:p>
        </p:txBody>
      </p:sp>
      <p:grpSp>
        <p:nvGrpSpPr>
          <p:cNvPr id="2" name="Group 24"/>
          <p:cNvGrpSpPr>
            <a:grpSpLocks/>
          </p:cNvGrpSpPr>
          <p:nvPr/>
        </p:nvGrpSpPr>
        <p:grpSpPr bwMode="auto">
          <a:xfrm>
            <a:off x="5943600" y="3733800"/>
            <a:ext cx="685800" cy="533400"/>
            <a:chOff x="3744" y="1920"/>
            <a:chExt cx="432" cy="336"/>
          </a:xfrm>
        </p:grpSpPr>
        <p:sp>
          <p:nvSpPr>
            <p:cNvPr id="76820" name="Oval 10"/>
            <p:cNvSpPr>
              <a:spLocks noChangeArrowheads="1"/>
            </p:cNvSpPr>
            <p:nvPr/>
          </p:nvSpPr>
          <p:spPr bwMode="auto">
            <a:xfrm>
              <a:off x="3936" y="2160"/>
              <a:ext cx="96" cy="9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rgbClr val="0000CC"/>
                  </a:solidFill>
                  <a:latin typeface="Arial" pitchFamily="34" charset="0"/>
                  <a:ea typeface="MS PGothic" pitchFamily="34" charset="-128"/>
                </a:defRPr>
              </a:lvl1pPr>
              <a:lvl2pPr marL="742950" indent="-285750">
                <a:defRPr sz="2400">
                  <a:solidFill>
                    <a:srgbClr val="0000CC"/>
                  </a:solidFill>
                  <a:latin typeface="Arial" pitchFamily="34" charset="0"/>
                  <a:ea typeface="MS PGothic" pitchFamily="34" charset="-128"/>
                </a:defRPr>
              </a:lvl2pPr>
              <a:lvl3pPr marL="1143000" indent="-228600">
                <a:defRPr sz="2400">
                  <a:solidFill>
                    <a:srgbClr val="0000CC"/>
                  </a:solidFill>
                  <a:latin typeface="Arial" pitchFamily="34" charset="0"/>
                  <a:ea typeface="MS PGothic" pitchFamily="34" charset="-128"/>
                </a:defRPr>
              </a:lvl3pPr>
              <a:lvl4pPr marL="1600200" indent="-228600">
                <a:defRPr sz="2400">
                  <a:solidFill>
                    <a:srgbClr val="0000CC"/>
                  </a:solidFill>
                  <a:latin typeface="Arial" pitchFamily="34" charset="0"/>
                  <a:ea typeface="MS PGothic" pitchFamily="34" charset="-128"/>
                </a:defRPr>
              </a:lvl4pPr>
              <a:lvl5pPr marL="2057400" indent="-228600">
                <a:defRPr sz="2400">
                  <a:solidFill>
                    <a:srgbClr val="0000CC"/>
                  </a:solidFill>
                  <a:latin typeface="Arial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CC"/>
                  </a:solidFill>
                  <a:latin typeface="Arial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CC"/>
                  </a:solidFill>
                  <a:latin typeface="Arial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CC"/>
                  </a:solidFill>
                  <a:latin typeface="Arial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CC"/>
                  </a:solidFill>
                  <a:latin typeface="Arial" pitchFamily="34" charset="0"/>
                  <a:ea typeface="MS PGothic" pitchFamily="34" charset="-128"/>
                </a:defRPr>
              </a:lvl9pPr>
            </a:lstStyle>
            <a:p>
              <a:endParaRPr lang="en-US" altLang="en-US">
                <a:solidFill>
                  <a:srgbClr val="000000"/>
                </a:solidFill>
                <a:cs typeface="Arial" pitchFamily="34" charset="0"/>
              </a:endParaRPr>
            </a:p>
          </p:txBody>
        </p:sp>
        <p:sp>
          <p:nvSpPr>
            <p:cNvPr id="76821" name="Text Box 16"/>
            <p:cNvSpPr txBox="1">
              <a:spLocks noChangeArrowheads="1"/>
            </p:cNvSpPr>
            <p:nvPr/>
          </p:nvSpPr>
          <p:spPr bwMode="auto">
            <a:xfrm>
              <a:off x="3744" y="1920"/>
              <a:ext cx="43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rgbClr val="0000CC"/>
                  </a:solidFill>
                  <a:latin typeface="Arial" pitchFamily="34" charset="0"/>
                  <a:ea typeface="MS PGothic" pitchFamily="34" charset="-128"/>
                </a:defRPr>
              </a:lvl1pPr>
              <a:lvl2pPr marL="742950" indent="-285750">
                <a:defRPr sz="2400">
                  <a:solidFill>
                    <a:srgbClr val="0000CC"/>
                  </a:solidFill>
                  <a:latin typeface="Arial" pitchFamily="34" charset="0"/>
                  <a:ea typeface="MS PGothic" pitchFamily="34" charset="-128"/>
                </a:defRPr>
              </a:lvl2pPr>
              <a:lvl3pPr marL="1143000" indent="-228600">
                <a:defRPr sz="2400">
                  <a:solidFill>
                    <a:srgbClr val="0000CC"/>
                  </a:solidFill>
                  <a:latin typeface="Arial" pitchFamily="34" charset="0"/>
                  <a:ea typeface="MS PGothic" pitchFamily="34" charset="-128"/>
                </a:defRPr>
              </a:lvl3pPr>
              <a:lvl4pPr marL="1600200" indent="-228600">
                <a:defRPr sz="2400">
                  <a:solidFill>
                    <a:srgbClr val="0000CC"/>
                  </a:solidFill>
                  <a:latin typeface="Arial" pitchFamily="34" charset="0"/>
                  <a:ea typeface="MS PGothic" pitchFamily="34" charset="-128"/>
                </a:defRPr>
              </a:lvl4pPr>
              <a:lvl5pPr marL="2057400" indent="-228600">
                <a:defRPr sz="2400">
                  <a:solidFill>
                    <a:srgbClr val="0000CC"/>
                  </a:solidFill>
                  <a:latin typeface="Arial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CC"/>
                  </a:solidFill>
                  <a:latin typeface="Arial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CC"/>
                  </a:solidFill>
                  <a:latin typeface="Arial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CC"/>
                  </a:solidFill>
                  <a:latin typeface="Arial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CC"/>
                  </a:solidFill>
                  <a:latin typeface="Arial" pitchFamily="34" charset="0"/>
                  <a:ea typeface="MS PGothic" pitchFamily="34" charset="-128"/>
                </a:defRPr>
              </a:lvl9pPr>
            </a:lstStyle>
            <a:p>
              <a:r>
                <a:rPr lang="en-US" altLang="en-US" i="1">
                  <a:solidFill>
                    <a:srgbClr val="000000"/>
                  </a:solidFill>
                  <a:cs typeface="Arial" pitchFamily="34" charset="0"/>
                </a:rPr>
                <a:t>X?</a:t>
              </a:r>
            </a:p>
          </p:txBody>
        </p:sp>
      </p:grpSp>
      <p:grpSp>
        <p:nvGrpSpPr>
          <p:cNvPr id="3" name="Group 25"/>
          <p:cNvGrpSpPr>
            <a:grpSpLocks/>
          </p:cNvGrpSpPr>
          <p:nvPr/>
        </p:nvGrpSpPr>
        <p:grpSpPr bwMode="auto">
          <a:xfrm>
            <a:off x="6400800" y="3581400"/>
            <a:ext cx="685800" cy="533400"/>
            <a:chOff x="4032" y="1824"/>
            <a:chExt cx="432" cy="336"/>
          </a:xfrm>
        </p:grpSpPr>
        <p:sp>
          <p:nvSpPr>
            <p:cNvPr id="76818" name="Oval 12"/>
            <p:cNvSpPr>
              <a:spLocks noChangeArrowheads="1"/>
            </p:cNvSpPr>
            <p:nvPr/>
          </p:nvSpPr>
          <p:spPr bwMode="auto">
            <a:xfrm>
              <a:off x="4176" y="2064"/>
              <a:ext cx="96" cy="9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rgbClr val="0000CC"/>
                  </a:solidFill>
                  <a:latin typeface="Arial" pitchFamily="34" charset="0"/>
                  <a:ea typeface="MS PGothic" pitchFamily="34" charset="-128"/>
                </a:defRPr>
              </a:lvl1pPr>
              <a:lvl2pPr marL="742950" indent="-285750">
                <a:defRPr sz="2400">
                  <a:solidFill>
                    <a:srgbClr val="0000CC"/>
                  </a:solidFill>
                  <a:latin typeface="Arial" pitchFamily="34" charset="0"/>
                  <a:ea typeface="MS PGothic" pitchFamily="34" charset="-128"/>
                </a:defRPr>
              </a:lvl2pPr>
              <a:lvl3pPr marL="1143000" indent="-228600">
                <a:defRPr sz="2400">
                  <a:solidFill>
                    <a:srgbClr val="0000CC"/>
                  </a:solidFill>
                  <a:latin typeface="Arial" pitchFamily="34" charset="0"/>
                  <a:ea typeface="MS PGothic" pitchFamily="34" charset="-128"/>
                </a:defRPr>
              </a:lvl3pPr>
              <a:lvl4pPr marL="1600200" indent="-228600">
                <a:defRPr sz="2400">
                  <a:solidFill>
                    <a:srgbClr val="0000CC"/>
                  </a:solidFill>
                  <a:latin typeface="Arial" pitchFamily="34" charset="0"/>
                  <a:ea typeface="MS PGothic" pitchFamily="34" charset="-128"/>
                </a:defRPr>
              </a:lvl4pPr>
              <a:lvl5pPr marL="2057400" indent="-228600">
                <a:defRPr sz="2400">
                  <a:solidFill>
                    <a:srgbClr val="0000CC"/>
                  </a:solidFill>
                  <a:latin typeface="Arial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CC"/>
                  </a:solidFill>
                  <a:latin typeface="Arial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CC"/>
                  </a:solidFill>
                  <a:latin typeface="Arial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CC"/>
                  </a:solidFill>
                  <a:latin typeface="Arial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CC"/>
                  </a:solidFill>
                  <a:latin typeface="Arial" pitchFamily="34" charset="0"/>
                  <a:ea typeface="MS PGothic" pitchFamily="34" charset="-128"/>
                </a:defRPr>
              </a:lvl9pPr>
            </a:lstStyle>
            <a:p>
              <a:endParaRPr lang="en-US" altLang="en-US">
                <a:solidFill>
                  <a:srgbClr val="000000"/>
                </a:solidFill>
                <a:cs typeface="Arial" pitchFamily="34" charset="0"/>
              </a:endParaRPr>
            </a:p>
          </p:txBody>
        </p:sp>
        <p:sp>
          <p:nvSpPr>
            <p:cNvPr id="76819" name="Text Box 17"/>
            <p:cNvSpPr txBox="1">
              <a:spLocks noChangeArrowheads="1"/>
            </p:cNvSpPr>
            <p:nvPr/>
          </p:nvSpPr>
          <p:spPr bwMode="auto">
            <a:xfrm>
              <a:off x="4032" y="1824"/>
              <a:ext cx="43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rgbClr val="0000CC"/>
                  </a:solidFill>
                  <a:latin typeface="Arial" pitchFamily="34" charset="0"/>
                  <a:ea typeface="MS PGothic" pitchFamily="34" charset="-128"/>
                </a:defRPr>
              </a:lvl1pPr>
              <a:lvl2pPr marL="742950" indent="-285750">
                <a:defRPr sz="2400">
                  <a:solidFill>
                    <a:srgbClr val="0000CC"/>
                  </a:solidFill>
                  <a:latin typeface="Arial" pitchFamily="34" charset="0"/>
                  <a:ea typeface="MS PGothic" pitchFamily="34" charset="-128"/>
                </a:defRPr>
              </a:lvl2pPr>
              <a:lvl3pPr marL="1143000" indent="-228600">
                <a:defRPr sz="2400">
                  <a:solidFill>
                    <a:srgbClr val="0000CC"/>
                  </a:solidFill>
                  <a:latin typeface="Arial" pitchFamily="34" charset="0"/>
                  <a:ea typeface="MS PGothic" pitchFamily="34" charset="-128"/>
                </a:defRPr>
              </a:lvl3pPr>
              <a:lvl4pPr marL="1600200" indent="-228600">
                <a:defRPr sz="2400">
                  <a:solidFill>
                    <a:srgbClr val="0000CC"/>
                  </a:solidFill>
                  <a:latin typeface="Arial" pitchFamily="34" charset="0"/>
                  <a:ea typeface="MS PGothic" pitchFamily="34" charset="-128"/>
                </a:defRPr>
              </a:lvl4pPr>
              <a:lvl5pPr marL="2057400" indent="-228600">
                <a:defRPr sz="2400">
                  <a:solidFill>
                    <a:srgbClr val="0000CC"/>
                  </a:solidFill>
                  <a:latin typeface="Arial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CC"/>
                  </a:solidFill>
                  <a:latin typeface="Arial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CC"/>
                  </a:solidFill>
                  <a:latin typeface="Arial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CC"/>
                  </a:solidFill>
                  <a:latin typeface="Arial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CC"/>
                  </a:solidFill>
                  <a:latin typeface="Arial" pitchFamily="34" charset="0"/>
                  <a:ea typeface="MS PGothic" pitchFamily="34" charset="-128"/>
                </a:defRPr>
              </a:lvl9pPr>
            </a:lstStyle>
            <a:p>
              <a:r>
                <a:rPr lang="en-US" altLang="en-US" i="1">
                  <a:solidFill>
                    <a:srgbClr val="000000"/>
                  </a:solidFill>
                  <a:cs typeface="Arial" pitchFamily="34" charset="0"/>
                </a:rPr>
                <a:t>X?</a:t>
              </a:r>
            </a:p>
          </p:txBody>
        </p:sp>
      </p:grpSp>
      <p:grpSp>
        <p:nvGrpSpPr>
          <p:cNvPr id="4" name="Group 26"/>
          <p:cNvGrpSpPr>
            <a:grpSpLocks/>
          </p:cNvGrpSpPr>
          <p:nvPr/>
        </p:nvGrpSpPr>
        <p:grpSpPr bwMode="auto">
          <a:xfrm>
            <a:off x="6858000" y="3429000"/>
            <a:ext cx="685800" cy="533400"/>
            <a:chOff x="4320" y="1728"/>
            <a:chExt cx="432" cy="336"/>
          </a:xfrm>
        </p:grpSpPr>
        <p:sp>
          <p:nvSpPr>
            <p:cNvPr id="76816" name="Oval 13"/>
            <p:cNvSpPr>
              <a:spLocks noChangeArrowheads="1"/>
            </p:cNvSpPr>
            <p:nvPr/>
          </p:nvSpPr>
          <p:spPr bwMode="auto">
            <a:xfrm>
              <a:off x="4416" y="1968"/>
              <a:ext cx="96" cy="9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rgbClr val="0000CC"/>
                  </a:solidFill>
                  <a:latin typeface="Arial" pitchFamily="34" charset="0"/>
                  <a:ea typeface="MS PGothic" pitchFamily="34" charset="-128"/>
                </a:defRPr>
              </a:lvl1pPr>
              <a:lvl2pPr marL="742950" indent="-285750">
                <a:defRPr sz="2400">
                  <a:solidFill>
                    <a:srgbClr val="0000CC"/>
                  </a:solidFill>
                  <a:latin typeface="Arial" pitchFamily="34" charset="0"/>
                  <a:ea typeface="MS PGothic" pitchFamily="34" charset="-128"/>
                </a:defRPr>
              </a:lvl2pPr>
              <a:lvl3pPr marL="1143000" indent="-228600">
                <a:defRPr sz="2400">
                  <a:solidFill>
                    <a:srgbClr val="0000CC"/>
                  </a:solidFill>
                  <a:latin typeface="Arial" pitchFamily="34" charset="0"/>
                  <a:ea typeface="MS PGothic" pitchFamily="34" charset="-128"/>
                </a:defRPr>
              </a:lvl3pPr>
              <a:lvl4pPr marL="1600200" indent="-228600">
                <a:defRPr sz="2400">
                  <a:solidFill>
                    <a:srgbClr val="0000CC"/>
                  </a:solidFill>
                  <a:latin typeface="Arial" pitchFamily="34" charset="0"/>
                  <a:ea typeface="MS PGothic" pitchFamily="34" charset="-128"/>
                </a:defRPr>
              </a:lvl4pPr>
              <a:lvl5pPr marL="2057400" indent="-228600">
                <a:defRPr sz="2400">
                  <a:solidFill>
                    <a:srgbClr val="0000CC"/>
                  </a:solidFill>
                  <a:latin typeface="Arial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CC"/>
                  </a:solidFill>
                  <a:latin typeface="Arial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CC"/>
                  </a:solidFill>
                  <a:latin typeface="Arial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CC"/>
                  </a:solidFill>
                  <a:latin typeface="Arial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CC"/>
                  </a:solidFill>
                  <a:latin typeface="Arial" pitchFamily="34" charset="0"/>
                  <a:ea typeface="MS PGothic" pitchFamily="34" charset="-128"/>
                </a:defRPr>
              </a:lvl9pPr>
            </a:lstStyle>
            <a:p>
              <a:endParaRPr lang="en-US" altLang="en-US">
                <a:solidFill>
                  <a:srgbClr val="000000"/>
                </a:solidFill>
                <a:cs typeface="Arial" pitchFamily="34" charset="0"/>
              </a:endParaRPr>
            </a:p>
          </p:txBody>
        </p:sp>
        <p:sp>
          <p:nvSpPr>
            <p:cNvPr id="76817" name="Text Box 18"/>
            <p:cNvSpPr txBox="1">
              <a:spLocks noChangeArrowheads="1"/>
            </p:cNvSpPr>
            <p:nvPr/>
          </p:nvSpPr>
          <p:spPr bwMode="auto">
            <a:xfrm>
              <a:off x="4320" y="1728"/>
              <a:ext cx="43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rgbClr val="0000CC"/>
                  </a:solidFill>
                  <a:latin typeface="Arial" pitchFamily="34" charset="0"/>
                  <a:ea typeface="MS PGothic" pitchFamily="34" charset="-128"/>
                </a:defRPr>
              </a:lvl1pPr>
              <a:lvl2pPr marL="742950" indent="-285750">
                <a:defRPr sz="2400">
                  <a:solidFill>
                    <a:srgbClr val="0000CC"/>
                  </a:solidFill>
                  <a:latin typeface="Arial" pitchFamily="34" charset="0"/>
                  <a:ea typeface="MS PGothic" pitchFamily="34" charset="-128"/>
                </a:defRPr>
              </a:lvl2pPr>
              <a:lvl3pPr marL="1143000" indent="-228600">
                <a:defRPr sz="2400">
                  <a:solidFill>
                    <a:srgbClr val="0000CC"/>
                  </a:solidFill>
                  <a:latin typeface="Arial" pitchFamily="34" charset="0"/>
                  <a:ea typeface="MS PGothic" pitchFamily="34" charset="-128"/>
                </a:defRPr>
              </a:lvl3pPr>
              <a:lvl4pPr marL="1600200" indent="-228600">
                <a:defRPr sz="2400">
                  <a:solidFill>
                    <a:srgbClr val="0000CC"/>
                  </a:solidFill>
                  <a:latin typeface="Arial" pitchFamily="34" charset="0"/>
                  <a:ea typeface="MS PGothic" pitchFamily="34" charset="-128"/>
                </a:defRPr>
              </a:lvl4pPr>
              <a:lvl5pPr marL="2057400" indent="-228600">
                <a:defRPr sz="2400">
                  <a:solidFill>
                    <a:srgbClr val="0000CC"/>
                  </a:solidFill>
                  <a:latin typeface="Arial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CC"/>
                  </a:solidFill>
                  <a:latin typeface="Arial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CC"/>
                  </a:solidFill>
                  <a:latin typeface="Arial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CC"/>
                  </a:solidFill>
                  <a:latin typeface="Arial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CC"/>
                  </a:solidFill>
                  <a:latin typeface="Arial" pitchFamily="34" charset="0"/>
                  <a:ea typeface="MS PGothic" pitchFamily="34" charset="-128"/>
                </a:defRPr>
              </a:lvl9pPr>
            </a:lstStyle>
            <a:p>
              <a:r>
                <a:rPr lang="en-US" altLang="en-US" i="1">
                  <a:solidFill>
                    <a:srgbClr val="000000"/>
                  </a:solidFill>
                  <a:cs typeface="Arial" pitchFamily="34" charset="0"/>
                </a:rPr>
                <a:t>X?</a:t>
              </a:r>
            </a:p>
          </p:txBody>
        </p:sp>
      </p:grpSp>
      <p:sp>
        <p:nvSpPr>
          <p:cNvPr id="76811" name="Freeform 19"/>
          <p:cNvSpPr>
            <a:spLocks/>
          </p:cNvSpPr>
          <p:nvPr/>
        </p:nvSpPr>
        <p:spPr bwMode="auto">
          <a:xfrm>
            <a:off x="1219200" y="5937250"/>
            <a:ext cx="393700" cy="387350"/>
          </a:xfrm>
          <a:custGeom>
            <a:avLst/>
            <a:gdLst>
              <a:gd name="T0" fmla="*/ 0 w 279"/>
              <a:gd name="T1" fmla="*/ 2147483647 h 244"/>
              <a:gd name="T2" fmla="*/ 2147483647 w 279"/>
              <a:gd name="T3" fmla="*/ 2147483647 h 244"/>
              <a:gd name="T4" fmla="*/ 2147483647 w 279"/>
              <a:gd name="T5" fmla="*/ 0 h 244"/>
              <a:gd name="T6" fmla="*/ 2147483647 w 279"/>
              <a:gd name="T7" fmla="*/ 2147483647 h 244"/>
              <a:gd name="T8" fmla="*/ 2147483647 w 279"/>
              <a:gd name="T9" fmla="*/ 2147483647 h 244"/>
              <a:gd name="T10" fmla="*/ 2147483647 w 279"/>
              <a:gd name="T11" fmla="*/ 2147483647 h 244"/>
              <a:gd name="T12" fmla="*/ 2147483647 w 279"/>
              <a:gd name="T13" fmla="*/ 2147483647 h 244"/>
              <a:gd name="T14" fmla="*/ 2147483647 w 279"/>
              <a:gd name="T15" fmla="*/ 2147483647 h 244"/>
              <a:gd name="T16" fmla="*/ 2147483647 w 279"/>
              <a:gd name="T17" fmla="*/ 2147483647 h 244"/>
              <a:gd name="T18" fmla="*/ 2147483647 w 279"/>
              <a:gd name="T19" fmla="*/ 2147483647 h 244"/>
              <a:gd name="T20" fmla="*/ 2147483647 w 279"/>
              <a:gd name="T21" fmla="*/ 2147483647 h 244"/>
              <a:gd name="T22" fmla="*/ 2147483647 w 279"/>
              <a:gd name="T23" fmla="*/ 2147483647 h 244"/>
              <a:gd name="T24" fmla="*/ 2147483647 w 279"/>
              <a:gd name="T25" fmla="*/ 2147483647 h 244"/>
              <a:gd name="T26" fmla="*/ 2147483647 w 279"/>
              <a:gd name="T27" fmla="*/ 2147483647 h 244"/>
              <a:gd name="T28" fmla="*/ 2147483647 w 279"/>
              <a:gd name="T29" fmla="*/ 2147483647 h 244"/>
              <a:gd name="T30" fmla="*/ 2147483647 w 279"/>
              <a:gd name="T31" fmla="*/ 2147483647 h 244"/>
              <a:gd name="T32" fmla="*/ 2147483647 w 279"/>
              <a:gd name="T33" fmla="*/ 2147483647 h 244"/>
              <a:gd name="T34" fmla="*/ 2147483647 w 279"/>
              <a:gd name="T35" fmla="*/ 2147483647 h 244"/>
              <a:gd name="T36" fmla="*/ 2147483647 w 279"/>
              <a:gd name="T37" fmla="*/ 2147483647 h 244"/>
              <a:gd name="T38" fmla="*/ 2147483647 w 279"/>
              <a:gd name="T39" fmla="*/ 2147483647 h 244"/>
              <a:gd name="T40" fmla="*/ 2147483647 w 279"/>
              <a:gd name="T41" fmla="*/ 2147483647 h 244"/>
              <a:gd name="T42" fmla="*/ 2147483647 w 279"/>
              <a:gd name="T43" fmla="*/ 2147483647 h 244"/>
              <a:gd name="T44" fmla="*/ 2147483647 w 279"/>
              <a:gd name="T45" fmla="*/ 2147483647 h 244"/>
              <a:gd name="T46" fmla="*/ 2147483647 w 279"/>
              <a:gd name="T47" fmla="*/ 2147483647 h 244"/>
              <a:gd name="T48" fmla="*/ 2147483647 w 279"/>
              <a:gd name="T49" fmla="*/ 2147483647 h 244"/>
              <a:gd name="T50" fmla="*/ 2147483647 w 279"/>
              <a:gd name="T51" fmla="*/ 2147483647 h 244"/>
              <a:gd name="T52" fmla="*/ 2147483647 w 279"/>
              <a:gd name="T53" fmla="*/ 2147483647 h 244"/>
              <a:gd name="T54" fmla="*/ 2147483647 w 279"/>
              <a:gd name="T55" fmla="*/ 2147483647 h 244"/>
              <a:gd name="T56" fmla="*/ 2147483647 w 279"/>
              <a:gd name="T57" fmla="*/ 2147483647 h 244"/>
              <a:gd name="T58" fmla="*/ 2147483647 w 279"/>
              <a:gd name="T59" fmla="*/ 2147483647 h 244"/>
              <a:gd name="T60" fmla="*/ 2147483647 w 279"/>
              <a:gd name="T61" fmla="*/ 2147483647 h 244"/>
              <a:gd name="T62" fmla="*/ 2147483647 w 279"/>
              <a:gd name="T63" fmla="*/ 2147483647 h 244"/>
              <a:gd name="T64" fmla="*/ 2147483647 w 279"/>
              <a:gd name="T65" fmla="*/ 2147483647 h 244"/>
              <a:gd name="T66" fmla="*/ 2147483647 w 279"/>
              <a:gd name="T67" fmla="*/ 2147483647 h 244"/>
              <a:gd name="T68" fmla="*/ 2147483647 w 279"/>
              <a:gd name="T69" fmla="*/ 2147483647 h 244"/>
              <a:gd name="T70" fmla="*/ 2147483647 w 279"/>
              <a:gd name="T71" fmla="*/ 2147483647 h 244"/>
              <a:gd name="T72" fmla="*/ 2147483647 w 279"/>
              <a:gd name="T73" fmla="*/ 2147483647 h 244"/>
              <a:gd name="T74" fmla="*/ 2147483647 w 279"/>
              <a:gd name="T75" fmla="*/ 2147483647 h 244"/>
              <a:gd name="T76" fmla="*/ 2147483647 w 279"/>
              <a:gd name="T77" fmla="*/ 2147483647 h 244"/>
              <a:gd name="T78" fmla="*/ 2147483647 w 279"/>
              <a:gd name="T79" fmla="*/ 2147483647 h 244"/>
              <a:gd name="T80" fmla="*/ 2147483647 w 279"/>
              <a:gd name="T81" fmla="*/ 2147483647 h 244"/>
              <a:gd name="T82" fmla="*/ 2147483647 w 279"/>
              <a:gd name="T83" fmla="*/ 2147483647 h 244"/>
              <a:gd name="T84" fmla="*/ 2147483647 w 279"/>
              <a:gd name="T85" fmla="*/ 2147483647 h 244"/>
              <a:gd name="T86" fmla="*/ 2147483647 w 279"/>
              <a:gd name="T87" fmla="*/ 2147483647 h 244"/>
              <a:gd name="T88" fmla="*/ 2147483647 w 279"/>
              <a:gd name="T89" fmla="*/ 2147483647 h 244"/>
              <a:gd name="T90" fmla="*/ 2147483647 w 279"/>
              <a:gd name="T91" fmla="*/ 2147483647 h 244"/>
              <a:gd name="T92" fmla="*/ 2147483647 w 279"/>
              <a:gd name="T93" fmla="*/ 2147483647 h 244"/>
              <a:gd name="T94" fmla="*/ 2147483647 w 279"/>
              <a:gd name="T95" fmla="*/ 2147483647 h 244"/>
              <a:gd name="T96" fmla="*/ 2147483647 w 279"/>
              <a:gd name="T97" fmla="*/ 2147483647 h 244"/>
              <a:gd name="T98" fmla="*/ 0 w 279"/>
              <a:gd name="T99" fmla="*/ 2147483647 h 244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w 279"/>
              <a:gd name="T151" fmla="*/ 0 h 244"/>
              <a:gd name="T152" fmla="*/ 279 w 279"/>
              <a:gd name="T153" fmla="*/ 244 h 244"/>
            </a:gdLst>
            <a:ahLst/>
            <a:cxnLst>
              <a:cxn ang="T100">
                <a:pos x="T0" y="T1"/>
              </a:cxn>
              <a:cxn ang="T101">
                <a:pos x="T2" y="T3"/>
              </a:cxn>
              <a:cxn ang="T102">
                <a:pos x="T4" y="T5"/>
              </a:cxn>
              <a:cxn ang="T103">
                <a:pos x="T6" y="T7"/>
              </a:cxn>
              <a:cxn ang="T104">
                <a:pos x="T8" y="T9"/>
              </a:cxn>
              <a:cxn ang="T105">
                <a:pos x="T10" y="T11"/>
              </a:cxn>
              <a:cxn ang="T106">
                <a:pos x="T12" y="T13"/>
              </a:cxn>
              <a:cxn ang="T107">
                <a:pos x="T14" y="T15"/>
              </a:cxn>
              <a:cxn ang="T108">
                <a:pos x="T16" y="T17"/>
              </a:cxn>
              <a:cxn ang="T109">
                <a:pos x="T18" y="T19"/>
              </a:cxn>
              <a:cxn ang="T110">
                <a:pos x="T20" y="T21"/>
              </a:cxn>
              <a:cxn ang="T111">
                <a:pos x="T22" y="T23"/>
              </a:cxn>
              <a:cxn ang="T112">
                <a:pos x="T24" y="T25"/>
              </a:cxn>
              <a:cxn ang="T113">
                <a:pos x="T26" y="T27"/>
              </a:cxn>
              <a:cxn ang="T114">
                <a:pos x="T28" y="T29"/>
              </a:cxn>
              <a:cxn ang="T115">
                <a:pos x="T30" y="T31"/>
              </a:cxn>
              <a:cxn ang="T116">
                <a:pos x="T32" y="T33"/>
              </a:cxn>
              <a:cxn ang="T117">
                <a:pos x="T34" y="T35"/>
              </a:cxn>
              <a:cxn ang="T118">
                <a:pos x="T36" y="T37"/>
              </a:cxn>
              <a:cxn ang="T119">
                <a:pos x="T38" y="T39"/>
              </a:cxn>
              <a:cxn ang="T120">
                <a:pos x="T40" y="T41"/>
              </a:cxn>
              <a:cxn ang="T121">
                <a:pos x="T42" y="T43"/>
              </a:cxn>
              <a:cxn ang="T122">
                <a:pos x="T44" y="T45"/>
              </a:cxn>
              <a:cxn ang="T123">
                <a:pos x="T46" y="T47"/>
              </a:cxn>
              <a:cxn ang="T124">
                <a:pos x="T48" y="T49"/>
              </a:cxn>
              <a:cxn ang="T125">
                <a:pos x="T50" y="T51"/>
              </a:cxn>
              <a:cxn ang="T126">
                <a:pos x="T52" y="T53"/>
              </a:cxn>
              <a:cxn ang="T127">
                <a:pos x="T54" y="T55"/>
              </a:cxn>
              <a:cxn ang="T128">
                <a:pos x="T56" y="T57"/>
              </a:cxn>
              <a:cxn ang="T129">
                <a:pos x="T58" y="T59"/>
              </a:cxn>
              <a:cxn ang="T130">
                <a:pos x="T60" y="T61"/>
              </a:cxn>
              <a:cxn ang="T131">
                <a:pos x="T62" y="T63"/>
              </a:cxn>
              <a:cxn ang="T132">
                <a:pos x="T64" y="T65"/>
              </a:cxn>
              <a:cxn ang="T133">
                <a:pos x="T66" y="T67"/>
              </a:cxn>
              <a:cxn ang="T134">
                <a:pos x="T68" y="T69"/>
              </a:cxn>
              <a:cxn ang="T135">
                <a:pos x="T70" y="T71"/>
              </a:cxn>
              <a:cxn ang="T136">
                <a:pos x="T72" y="T73"/>
              </a:cxn>
              <a:cxn ang="T137">
                <a:pos x="T74" y="T75"/>
              </a:cxn>
              <a:cxn ang="T138">
                <a:pos x="T76" y="T77"/>
              </a:cxn>
              <a:cxn ang="T139">
                <a:pos x="T78" y="T79"/>
              </a:cxn>
              <a:cxn ang="T140">
                <a:pos x="T80" y="T81"/>
              </a:cxn>
              <a:cxn ang="T141">
                <a:pos x="T82" y="T83"/>
              </a:cxn>
              <a:cxn ang="T142">
                <a:pos x="T84" y="T85"/>
              </a:cxn>
              <a:cxn ang="T143">
                <a:pos x="T86" y="T87"/>
              </a:cxn>
              <a:cxn ang="T144">
                <a:pos x="T88" y="T89"/>
              </a:cxn>
              <a:cxn ang="T145">
                <a:pos x="T90" y="T91"/>
              </a:cxn>
              <a:cxn ang="T146">
                <a:pos x="T92" y="T93"/>
              </a:cxn>
              <a:cxn ang="T147">
                <a:pos x="T94" y="T95"/>
              </a:cxn>
              <a:cxn ang="T148">
                <a:pos x="T96" y="T97"/>
              </a:cxn>
              <a:cxn ang="T149">
                <a:pos x="T98" y="T99"/>
              </a:cxn>
            </a:cxnLst>
            <a:rect l="T150" t="T151" r="T152" b="T153"/>
            <a:pathLst>
              <a:path w="279" h="244">
                <a:moveTo>
                  <a:pt x="0" y="243"/>
                </a:moveTo>
                <a:lnTo>
                  <a:pt x="148" y="1"/>
                </a:lnTo>
                <a:lnTo>
                  <a:pt x="160" y="0"/>
                </a:lnTo>
                <a:lnTo>
                  <a:pt x="167" y="3"/>
                </a:lnTo>
                <a:lnTo>
                  <a:pt x="168" y="6"/>
                </a:lnTo>
                <a:lnTo>
                  <a:pt x="173" y="5"/>
                </a:lnTo>
                <a:lnTo>
                  <a:pt x="177" y="9"/>
                </a:lnTo>
                <a:lnTo>
                  <a:pt x="182" y="7"/>
                </a:lnTo>
                <a:lnTo>
                  <a:pt x="184" y="12"/>
                </a:lnTo>
                <a:lnTo>
                  <a:pt x="190" y="13"/>
                </a:lnTo>
                <a:lnTo>
                  <a:pt x="196" y="14"/>
                </a:lnTo>
                <a:lnTo>
                  <a:pt x="201" y="15"/>
                </a:lnTo>
                <a:lnTo>
                  <a:pt x="205" y="19"/>
                </a:lnTo>
                <a:lnTo>
                  <a:pt x="210" y="20"/>
                </a:lnTo>
                <a:lnTo>
                  <a:pt x="215" y="23"/>
                </a:lnTo>
                <a:lnTo>
                  <a:pt x="222" y="25"/>
                </a:lnTo>
                <a:lnTo>
                  <a:pt x="226" y="29"/>
                </a:lnTo>
                <a:lnTo>
                  <a:pt x="229" y="32"/>
                </a:lnTo>
                <a:lnTo>
                  <a:pt x="231" y="36"/>
                </a:lnTo>
                <a:lnTo>
                  <a:pt x="235" y="39"/>
                </a:lnTo>
                <a:lnTo>
                  <a:pt x="238" y="45"/>
                </a:lnTo>
                <a:lnTo>
                  <a:pt x="242" y="46"/>
                </a:lnTo>
                <a:lnTo>
                  <a:pt x="248" y="55"/>
                </a:lnTo>
                <a:lnTo>
                  <a:pt x="249" y="58"/>
                </a:lnTo>
                <a:lnTo>
                  <a:pt x="255" y="63"/>
                </a:lnTo>
                <a:lnTo>
                  <a:pt x="256" y="67"/>
                </a:lnTo>
                <a:lnTo>
                  <a:pt x="261" y="71"/>
                </a:lnTo>
                <a:lnTo>
                  <a:pt x="261" y="75"/>
                </a:lnTo>
                <a:lnTo>
                  <a:pt x="264" y="81"/>
                </a:lnTo>
                <a:lnTo>
                  <a:pt x="264" y="86"/>
                </a:lnTo>
                <a:lnTo>
                  <a:pt x="266" y="90"/>
                </a:lnTo>
                <a:lnTo>
                  <a:pt x="266" y="95"/>
                </a:lnTo>
                <a:lnTo>
                  <a:pt x="268" y="99"/>
                </a:lnTo>
                <a:lnTo>
                  <a:pt x="267" y="103"/>
                </a:lnTo>
                <a:lnTo>
                  <a:pt x="268" y="109"/>
                </a:lnTo>
                <a:lnTo>
                  <a:pt x="269" y="113"/>
                </a:lnTo>
                <a:lnTo>
                  <a:pt x="273" y="119"/>
                </a:lnTo>
                <a:lnTo>
                  <a:pt x="274" y="124"/>
                </a:lnTo>
                <a:lnTo>
                  <a:pt x="275" y="128"/>
                </a:lnTo>
                <a:lnTo>
                  <a:pt x="276" y="134"/>
                </a:lnTo>
                <a:lnTo>
                  <a:pt x="277" y="138"/>
                </a:lnTo>
                <a:lnTo>
                  <a:pt x="277" y="143"/>
                </a:lnTo>
                <a:lnTo>
                  <a:pt x="277" y="147"/>
                </a:lnTo>
                <a:lnTo>
                  <a:pt x="274" y="153"/>
                </a:lnTo>
                <a:lnTo>
                  <a:pt x="276" y="156"/>
                </a:lnTo>
                <a:lnTo>
                  <a:pt x="277" y="162"/>
                </a:lnTo>
                <a:lnTo>
                  <a:pt x="278" y="167"/>
                </a:lnTo>
                <a:lnTo>
                  <a:pt x="275" y="172"/>
                </a:lnTo>
                <a:lnTo>
                  <a:pt x="271" y="181"/>
                </a:lnTo>
                <a:lnTo>
                  <a:pt x="0" y="243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6812" name="Arc 20"/>
          <p:cNvSpPr>
            <a:spLocks/>
          </p:cNvSpPr>
          <p:nvPr/>
        </p:nvSpPr>
        <p:spPr bwMode="auto">
          <a:xfrm rot="720000">
            <a:off x="1419225" y="5953125"/>
            <a:ext cx="211138" cy="236538"/>
          </a:xfrm>
          <a:custGeom>
            <a:avLst/>
            <a:gdLst>
              <a:gd name="T0" fmla="*/ 0 w 21745"/>
              <a:gd name="T1" fmla="*/ 0 h 21600"/>
              <a:gd name="T2" fmla="*/ 193280163 w 21745"/>
              <a:gd name="T3" fmla="*/ 310629291 h 21600"/>
              <a:gd name="T4" fmla="*/ 1288888 w 21745"/>
              <a:gd name="T5" fmla="*/ 310629291 h 21600"/>
              <a:gd name="T6" fmla="*/ 0 60000 65536"/>
              <a:gd name="T7" fmla="*/ 0 60000 65536"/>
              <a:gd name="T8" fmla="*/ 0 60000 65536"/>
              <a:gd name="T9" fmla="*/ 0 w 21745"/>
              <a:gd name="T10" fmla="*/ 0 h 21600"/>
              <a:gd name="T11" fmla="*/ 21745 w 21745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745" h="21600" fill="none" extrusionOk="0">
                <a:moveTo>
                  <a:pt x="0" y="0"/>
                </a:moveTo>
                <a:cubicBezTo>
                  <a:pt x="48" y="0"/>
                  <a:pt x="96" y="-1"/>
                  <a:pt x="145" y="0"/>
                </a:cubicBezTo>
                <a:cubicBezTo>
                  <a:pt x="12074" y="0"/>
                  <a:pt x="21745" y="9670"/>
                  <a:pt x="21745" y="21600"/>
                </a:cubicBezTo>
              </a:path>
              <a:path w="21745" h="21600" stroke="0" extrusionOk="0">
                <a:moveTo>
                  <a:pt x="0" y="0"/>
                </a:moveTo>
                <a:cubicBezTo>
                  <a:pt x="48" y="0"/>
                  <a:pt x="96" y="-1"/>
                  <a:pt x="145" y="0"/>
                </a:cubicBezTo>
                <a:cubicBezTo>
                  <a:pt x="12074" y="0"/>
                  <a:pt x="21745" y="9670"/>
                  <a:pt x="21745" y="21600"/>
                </a:cubicBezTo>
                <a:lnTo>
                  <a:pt x="145" y="21600"/>
                </a:lnTo>
                <a:lnTo>
                  <a:pt x="0" y="0"/>
                </a:lnTo>
                <a:close/>
              </a:path>
            </a:pathLst>
          </a:custGeom>
          <a:noFill/>
          <a:ln w="25400" cap="rnd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6813" name="Line 21"/>
          <p:cNvSpPr>
            <a:spLocks noChangeShapeType="1"/>
          </p:cNvSpPr>
          <p:nvPr/>
        </p:nvSpPr>
        <p:spPr bwMode="auto">
          <a:xfrm flipH="1">
            <a:off x="1219200" y="5772150"/>
            <a:ext cx="303213" cy="55086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6814" name="Oval 22"/>
          <p:cNvSpPr>
            <a:spLocks noChangeArrowheads="1"/>
          </p:cNvSpPr>
          <p:nvPr/>
        </p:nvSpPr>
        <p:spPr bwMode="auto">
          <a:xfrm rot="-1860000">
            <a:off x="1497013" y="5957888"/>
            <a:ext cx="100012" cy="198437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rgbClr val="0000CC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rgbClr val="0000CC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rgbClr val="0000CC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rgbClr val="0000CC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rgbClr val="0000CC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CC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CC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CC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CC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endParaRPr lang="en-US" altLang="en-US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76815" name="Line 23"/>
          <p:cNvSpPr>
            <a:spLocks noChangeShapeType="1"/>
          </p:cNvSpPr>
          <p:nvPr/>
        </p:nvSpPr>
        <p:spPr bwMode="auto">
          <a:xfrm flipV="1">
            <a:off x="1219200" y="6178550"/>
            <a:ext cx="555625" cy="14446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846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90600" y="1219200"/>
            <a:ext cx="7010400" cy="281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555" name="Rectangle 27"/>
          <p:cNvSpPr>
            <a:spLocks noChangeArrowheads="1"/>
          </p:cNvSpPr>
          <p:nvPr/>
        </p:nvSpPr>
        <p:spPr bwMode="auto">
          <a:xfrm>
            <a:off x="1060450" y="1806575"/>
            <a:ext cx="207963" cy="26511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556" name="Rectangle 28"/>
          <p:cNvSpPr>
            <a:spLocks noChangeArrowheads="1"/>
          </p:cNvSpPr>
          <p:nvPr/>
        </p:nvSpPr>
        <p:spPr bwMode="auto">
          <a:xfrm>
            <a:off x="7669213" y="1814513"/>
            <a:ext cx="293687" cy="2667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557" name="Text Box 29"/>
          <p:cNvSpPr txBox="1">
            <a:spLocks noChangeArrowheads="1"/>
          </p:cNvSpPr>
          <p:nvPr/>
        </p:nvSpPr>
        <p:spPr bwMode="auto">
          <a:xfrm>
            <a:off x="4391025" y="1143000"/>
            <a:ext cx="338138" cy="36988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i="1">
                <a:solidFill>
                  <a:srgbClr val="000000"/>
                </a:solidFill>
                <a:latin typeface="Times New Roman" pitchFamily="18" charset="0"/>
                <a:cs typeface="Arial" charset="0"/>
              </a:rPr>
              <a:t>X</a:t>
            </a:r>
          </a:p>
        </p:txBody>
      </p:sp>
      <p:sp>
        <p:nvSpPr>
          <p:cNvPr id="23558" name="Freeform 30"/>
          <p:cNvSpPr>
            <a:spLocks/>
          </p:cNvSpPr>
          <p:nvPr/>
        </p:nvSpPr>
        <p:spPr bwMode="auto">
          <a:xfrm>
            <a:off x="2655888" y="2468563"/>
            <a:ext cx="209550" cy="198437"/>
          </a:xfrm>
          <a:custGeom>
            <a:avLst/>
            <a:gdLst>
              <a:gd name="T0" fmla="*/ 2147483647 w 144"/>
              <a:gd name="T1" fmla="*/ 0 h 144"/>
              <a:gd name="T2" fmla="*/ 0 w 144"/>
              <a:gd name="T3" fmla="*/ 2147483647 h 144"/>
              <a:gd name="T4" fmla="*/ 2147483647 w 144"/>
              <a:gd name="T5" fmla="*/ 2147483647 h 144"/>
              <a:gd name="T6" fmla="*/ 2147483647 w 144"/>
              <a:gd name="T7" fmla="*/ 2147483647 h 144"/>
              <a:gd name="T8" fmla="*/ 2147483647 w 144"/>
              <a:gd name="T9" fmla="*/ 0 h 144"/>
              <a:gd name="T10" fmla="*/ 2147483647 w 144"/>
              <a:gd name="T11" fmla="*/ 0 h 14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44"/>
              <a:gd name="T19" fmla="*/ 0 h 144"/>
              <a:gd name="T20" fmla="*/ 144 w 144"/>
              <a:gd name="T21" fmla="*/ 144 h 144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44" h="144">
                <a:moveTo>
                  <a:pt x="48" y="0"/>
                </a:moveTo>
                <a:lnTo>
                  <a:pt x="0" y="96"/>
                </a:lnTo>
                <a:lnTo>
                  <a:pt x="48" y="144"/>
                </a:lnTo>
                <a:lnTo>
                  <a:pt x="144" y="96"/>
                </a:lnTo>
                <a:lnTo>
                  <a:pt x="144" y="0"/>
                </a:lnTo>
                <a:lnTo>
                  <a:pt x="48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559" name="Text Box 31"/>
          <p:cNvSpPr txBox="1">
            <a:spLocks noChangeArrowheads="1"/>
          </p:cNvSpPr>
          <p:nvPr/>
        </p:nvSpPr>
        <p:spPr bwMode="auto">
          <a:xfrm>
            <a:off x="2655888" y="2286000"/>
            <a:ext cx="192087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b="1" i="1">
                <a:solidFill>
                  <a:srgbClr val="000000"/>
                </a:solidFill>
                <a:latin typeface="Times New Roman" pitchFamily="18" charset="0"/>
                <a:cs typeface="Arial" charset="0"/>
              </a:rPr>
              <a:t>x</a:t>
            </a:r>
          </a:p>
        </p:txBody>
      </p:sp>
      <p:sp>
        <p:nvSpPr>
          <p:cNvPr id="23560" name="Freeform 32"/>
          <p:cNvSpPr>
            <a:spLocks/>
          </p:cNvSpPr>
          <p:nvPr/>
        </p:nvSpPr>
        <p:spPr bwMode="auto">
          <a:xfrm>
            <a:off x="6126163" y="2446338"/>
            <a:ext cx="209550" cy="198437"/>
          </a:xfrm>
          <a:custGeom>
            <a:avLst/>
            <a:gdLst>
              <a:gd name="T0" fmla="*/ 2147483647 w 144"/>
              <a:gd name="T1" fmla="*/ 0 h 144"/>
              <a:gd name="T2" fmla="*/ 0 w 144"/>
              <a:gd name="T3" fmla="*/ 2147483647 h 144"/>
              <a:gd name="T4" fmla="*/ 2147483647 w 144"/>
              <a:gd name="T5" fmla="*/ 2147483647 h 144"/>
              <a:gd name="T6" fmla="*/ 2147483647 w 144"/>
              <a:gd name="T7" fmla="*/ 2147483647 h 144"/>
              <a:gd name="T8" fmla="*/ 2147483647 w 144"/>
              <a:gd name="T9" fmla="*/ 0 h 144"/>
              <a:gd name="T10" fmla="*/ 2147483647 w 144"/>
              <a:gd name="T11" fmla="*/ 0 h 14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44"/>
              <a:gd name="T19" fmla="*/ 0 h 144"/>
              <a:gd name="T20" fmla="*/ 144 w 144"/>
              <a:gd name="T21" fmla="*/ 144 h 144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44" h="144">
                <a:moveTo>
                  <a:pt x="48" y="0"/>
                </a:moveTo>
                <a:lnTo>
                  <a:pt x="0" y="96"/>
                </a:lnTo>
                <a:lnTo>
                  <a:pt x="48" y="144"/>
                </a:lnTo>
                <a:lnTo>
                  <a:pt x="144" y="96"/>
                </a:lnTo>
                <a:lnTo>
                  <a:pt x="144" y="0"/>
                </a:lnTo>
                <a:lnTo>
                  <a:pt x="48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3561" name="Text Box 33"/>
          <p:cNvSpPr txBox="1">
            <a:spLocks noChangeArrowheads="1"/>
          </p:cNvSpPr>
          <p:nvPr/>
        </p:nvSpPr>
        <p:spPr bwMode="auto">
          <a:xfrm>
            <a:off x="6057900" y="2286000"/>
            <a:ext cx="34607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b="1" i="1">
                <a:solidFill>
                  <a:srgbClr val="000000"/>
                </a:solidFill>
                <a:latin typeface="Times New Roman" pitchFamily="18" charset="0"/>
                <a:cs typeface="Arial" charset="0"/>
              </a:rPr>
              <a:t>x’</a:t>
            </a:r>
          </a:p>
        </p:txBody>
      </p:sp>
      <p:sp>
        <p:nvSpPr>
          <p:cNvPr id="23562" name="Rectangle 2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Epipolar constraint: Calibrated case</a:t>
            </a:r>
          </a:p>
        </p:txBody>
      </p:sp>
      <p:sp>
        <p:nvSpPr>
          <p:cNvPr id="23563" name="Rectangle 55"/>
          <p:cNvSpPr>
            <a:spLocks noGrp="1" noChangeArrowheads="1"/>
          </p:cNvSpPr>
          <p:nvPr>
            <p:ph type="body" idx="1"/>
          </p:nvPr>
        </p:nvSpPr>
        <p:spPr>
          <a:xfrm>
            <a:off x="685800" y="4191000"/>
            <a:ext cx="7772400" cy="2514600"/>
          </a:xfrm>
        </p:spPr>
        <p:txBody>
          <a:bodyPr/>
          <a:lstStyle/>
          <a:p>
            <a:pPr>
              <a:lnSpc>
                <a:spcPct val="90000"/>
              </a:lnSpc>
              <a:buFontTx/>
              <a:buChar char="•"/>
            </a:pPr>
            <a:r>
              <a:rPr lang="en-US" sz="2000" dirty="0"/>
              <a:t>I</a:t>
            </a:r>
            <a:r>
              <a:rPr lang="en-US" sz="2000" dirty="0" smtClean="0"/>
              <a:t>ntrinsic and extrinsic parameters of the cameras are known, world coordinate system is set to that of the first camera </a:t>
            </a:r>
          </a:p>
          <a:p>
            <a:pPr>
              <a:lnSpc>
                <a:spcPct val="90000"/>
              </a:lnSpc>
              <a:buFontTx/>
              <a:buChar char="•"/>
            </a:pPr>
            <a:r>
              <a:rPr lang="en-US" sz="2000" dirty="0" smtClean="0"/>
              <a:t>Then the projection matrices are given by </a:t>
            </a:r>
            <a:r>
              <a:rPr lang="en-US" sz="2000" b="1" i="1" dirty="0" smtClean="0"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[</a:t>
            </a:r>
            <a:r>
              <a:rPr lang="en-US" sz="2000" b="1" i="1" dirty="0" smtClean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 | 0] </a:t>
            </a:r>
            <a:r>
              <a:rPr lang="en-US" sz="2000" dirty="0" smtClean="0">
                <a:cs typeface="Times New Roman" pitchFamily="18" charset="0"/>
              </a:rPr>
              <a:t>and</a:t>
            </a:r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i="1" dirty="0" smtClean="0"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’[</a:t>
            </a:r>
            <a:r>
              <a:rPr lang="en-US" sz="2000" b="1" i="1" dirty="0" smtClean="0"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 | </a:t>
            </a:r>
            <a:r>
              <a:rPr lang="en-US" sz="2000" b="1" i="1" dirty="0" smtClean="0"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]</a:t>
            </a:r>
            <a:endParaRPr lang="en-US" sz="2000" dirty="0" smtClean="0"/>
          </a:p>
          <a:p>
            <a:pPr>
              <a:lnSpc>
                <a:spcPct val="90000"/>
              </a:lnSpc>
              <a:buFontTx/>
              <a:buChar char="•"/>
            </a:pPr>
            <a:r>
              <a:rPr lang="en-US" sz="2000" dirty="0" smtClean="0"/>
              <a:t>We can multiply the projection matrices (and the image points) by the inverse of the calibration matrices to get </a:t>
            </a:r>
            <a:r>
              <a:rPr lang="en-US" sz="2000" i="1" dirty="0" smtClean="0"/>
              <a:t>normalized</a:t>
            </a:r>
            <a:r>
              <a:rPr lang="en-US" sz="2000" dirty="0" smtClean="0"/>
              <a:t> image coordinates:</a:t>
            </a: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01153832"/>
              </p:ext>
            </p:extLst>
          </p:nvPr>
        </p:nvGraphicFramePr>
        <p:xfrm>
          <a:off x="361950" y="6065838"/>
          <a:ext cx="8516938" cy="627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3" name="Equation" r:id="rId5" imgW="3568680" imgH="253800" progId="Equation.3">
                  <p:embed/>
                </p:oleObj>
              </mc:Choice>
              <mc:Fallback>
                <p:oleObj name="Equation" r:id="rId5" imgW="3568680" imgH="253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1950" y="6065838"/>
                        <a:ext cx="8516938" cy="6270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83681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6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90600" y="1219200"/>
            <a:ext cx="7010400" cy="281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579" name="Rectangle 4"/>
          <p:cNvSpPr>
            <a:spLocks noChangeArrowheads="1"/>
          </p:cNvSpPr>
          <p:nvPr/>
        </p:nvSpPr>
        <p:spPr bwMode="auto">
          <a:xfrm>
            <a:off x="1060450" y="1806575"/>
            <a:ext cx="207963" cy="26511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580" name="Rectangle 5"/>
          <p:cNvSpPr>
            <a:spLocks noChangeArrowheads="1"/>
          </p:cNvSpPr>
          <p:nvPr/>
        </p:nvSpPr>
        <p:spPr bwMode="auto">
          <a:xfrm>
            <a:off x="7669213" y="1814513"/>
            <a:ext cx="293687" cy="2667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581" name="Text Box 6"/>
          <p:cNvSpPr txBox="1">
            <a:spLocks noChangeArrowheads="1"/>
          </p:cNvSpPr>
          <p:nvPr/>
        </p:nvSpPr>
        <p:spPr bwMode="auto">
          <a:xfrm>
            <a:off x="4391025" y="1143000"/>
            <a:ext cx="338138" cy="36988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i="1">
                <a:solidFill>
                  <a:srgbClr val="000000"/>
                </a:solidFill>
                <a:latin typeface="Times New Roman" pitchFamily="18" charset="0"/>
                <a:cs typeface="Arial" charset="0"/>
              </a:rPr>
              <a:t>X</a:t>
            </a:r>
          </a:p>
        </p:txBody>
      </p:sp>
      <p:sp>
        <p:nvSpPr>
          <p:cNvPr id="24582" name="Freeform 7"/>
          <p:cNvSpPr>
            <a:spLocks/>
          </p:cNvSpPr>
          <p:nvPr/>
        </p:nvSpPr>
        <p:spPr bwMode="auto">
          <a:xfrm>
            <a:off x="2655888" y="2468563"/>
            <a:ext cx="209550" cy="198437"/>
          </a:xfrm>
          <a:custGeom>
            <a:avLst/>
            <a:gdLst>
              <a:gd name="T0" fmla="*/ 2147483647 w 144"/>
              <a:gd name="T1" fmla="*/ 0 h 144"/>
              <a:gd name="T2" fmla="*/ 0 w 144"/>
              <a:gd name="T3" fmla="*/ 2147483647 h 144"/>
              <a:gd name="T4" fmla="*/ 2147483647 w 144"/>
              <a:gd name="T5" fmla="*/ 2147483647 h 144"/>
              <a:gd name="T6" fmla="*/ 2147483647 w 144"/>
              <a:gd name="T7" fmla="*/ 2147483647 h 144"/>
              <a:gd name="T8" fmla="*/ 2147483647 w 144"/>
              <a:gd name="T9" fmla="*/ 0 h 144"/>
              <a:gd name="T10" fmla="*/ 2147483647 w 144"/>
              <a:gd name="T11" fmla="*/ 0 h 14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44"/>
              <a:gd name="T19" fmla="*/ 0 h 144"/>
              <a:gd name="T20" fmla="*/ 144 w 144"/>
              <a:gd name="T21" fmla="*/ 144 h 144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44" h="144">
                <a:moveTo>
                  <a:pt x="48" y="0"/>
                </a:moveTo>
                <a:lnTo>
                  <a:pt x="0" y="96"/>
                </a:lnTo>
                <a:lnTo>
                  <a:pt x="48" y="144"/>
                </a:lnTo>
                <a:lnTo>
                  <a:pt x="144" y="96"/>
                </a:lnTo>
                <a:lnTo>
                  <a:pt x="144" y="0"/>
                </a:lnTo>
                <a:lnTo>
                  <a:pt x="48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583" name="Text Box 8"/>
          <p:cNvSpPr txBox="1">
            <a:spLocks noChangeArrowheads="1"/>
          </p:cNvSpPr>
          <p:nvPr/>
        </p:nvSpPr>
        <p:spPr bwMode="auto">
          <a:xfrm>
            <a:off x="2655888" y="2286000"/>
            <a:ext cx="192087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b="1" i="1" dirty="0">
                <a:solidFill>
                  <a:srgbClr val="000000"/>
                </a:solidFill>
                <a:latin typeface="Times New Roman" pitchFamily="18" charset="0"/>
                <a:cs typeface="Arial" charset="0"/>
              </a:rPr>
              <a:t>x</a:t>
            </a:r>
          </a:p>
        </p:txBody>
      </p:sp>
      <p:sp>
        <p:nvSpPr>
          <p:cNvPr id="24584" name="Freeform 9"/>
          <p:cNvSpPr>
            <a:spLocks/>
          </p:cNvSpPr>
          <p:nvPr/>
        </p:nvSpPr>
        <p:spPr bwMode="auto">
          <a:xfrm>
            <a:off x="6126163" y="2446338"/>
            <a:ext cx="209550" cy="198437"/>
          </a:xfrm>
          <a:custGeom>
            <a:avLst/>
            <a:gdLst>
              <a:gd name="T0" fmla="*/ 2147483647 w 144"/>
              <a:gd name="T1" fmla="*/ 0 h 144"/>
              <a:gd name="T2" fmla="*/ 0 w 144"/>
              <a:gd name="T3" fmla="*/ 2147483647 h 144"/>
              <a:gd name="T4" fmla="*/ 2147483647 w 144"/>
              <a:gd name="T5" fmla="*/ 2147483647 h 144"/>
              <a:gd name="T6" fmla="*/ 2147483647 w 144"/>
              <a:gd name="T7" fmla="*/ 2147483647 h 144"/>
              <a:gd name="T8" fmla="*/ 2147483647 w 144"/>
              <a:gd name="T9" fmla="*/ 0 h 144"/>
              <a:gd name="T10" fmla="*/ 2147483647 w 144"/>
              <a:gd name="T11" fmla="*/ 0 h 14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44"/>
              <a:gd name="T19" fmla="*/ 0 h 144"/>
              <a:gd name="T20" fmla="*/ 144 w 144"/>
              <a:gd name="T21" fmla="*/ 144 h 144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44" h="144">
                <a:moveTo>
                  <a:pt x="48" y="0"/>
                </a:moveTo>
                <a:lnTo>
                  <a:pt x="0" y="96"/>
                </a:lnTo>
                <a:lnTo>
                  <a:pt x="48" y="144"/>
                </a:lnTo>
                <a:lnTo>
                  <a:pt x="144" y="96"/>
                </a:lnTo>
                <a:lnTo>
                  <a:pt x="144" y="0"/>
                </a:lnTo>
                <a:lnTo>
                  <a:pt x="48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585" name="Text Box 10"/>
          <p:cNvSpPr txBox="1">
            <a:spLocks noChangeArrowheads="1"/>
          </p:cNvSpPr>
          <p:nvPr/>
        </p:nvSpPr>
        <p:spPr bwMode="auto">
          <a:xfrm>
            <a:off x="6057900" y="2286000"/>
            <a:ext cx="133350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b="1" i="1" dirty="0">
                <a:solidFill>
                  <a:srgbClr val="000000"/>
                </a:solidFill>
                <a:latin typeface="Times New Roman" pitchFamily="18" charset="0"/>
                <a:cs typeface="Arial" charset="0"/>
              </a:rPr>
              <a:t>x</a:t>
            </a:r>
            <a:r>
              <a:rPr lang="en-US" sz="1400" b="1" i="1" dirty="0">
                <a:solidFill>
                  <a:srgbClr val="000000"/>
                </a:solidFill>
                <a:latin typeface="Times New Roman" pitchFamily="18" charset="0"/>
                <a:cs typeface="Arial" charset="0"/>
              </a:rPr>
              <a:t>’ = </a:t>
            </a:r>
            <a:r>
              <a:rPr lang="en-US" sz="1400" b="1" i="1" dirty="0" err="1">
                <a:solidFill>
                  <a:srgbClr val="000000"/>
                </a:solidFill>
                <a:latin typeface="Times New Roman" pitchFamily="18" charset="0"/>
                <a:cs typeface="Arial" charset="0"/>
              </a:rPr>
              <a:t>Rx+t</a:t>
            </a:r>
            <a:endParaRPr lang="en-US" sz="1400" b="1" i="1" dirty="0">
              <a:solidFill>
                <a:srgbClr val="000000"/>
              </a:solidFill>
              <a:latin typeface="Times New Roman" pitchFamily="18" charset="0"/>
              <a:cs typeface="Arial" charset="0"/>
            </a:endParaRPr>
          </a:p>
        </p:txBody>
      </p:sp>
      <p:sp>
        <p:nvSpPr>
          <p:cNvPr id="681995" name="Line 11"/>
          <p:cNvSpPr>
            <a:spLocks noChangeShapeType="1"/>
          </p:cNvSpPr>
          <p:nvPr/>
        </p:nvSpPr>
        <p:spPr bwMode="auto">
          <a:xfrm flipV="1">
            <a:off x="1204913" y="3713163"/>
            <a:ext cx="1911350" cy="11112"/>
          </a:xfrm>
          <a:prstGeom prst="line">
            <a:avLst/>
          </a:prstGeom>
          <a:noFill/>
          <a:ln w="38100">
            <a:solidFill>
              <a:srgbClr val="00FF00"/>
            </a:solidFill>
            <a:round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681996" name="Line 12"/>
          <p:cNvSpPr>
            <a:spLocks noChangeShapeType="1"/>
          </p:cNvSpPr>
          <p:nvPr/>
        </p:nvSpPr>
        <p:spPr bwMode="auto">
          <a:xfrm>
            <a:off x="3436938" y="3719513"/>
            <a:ext cx="2105025" cy="1587"/>
          </a:xfrm>
          <a:prstGeom prst="line">
            <a:avLst/>
          </a:prstGeom>
          <a:noFill/>
          <a:ln w="38100">
            <a:solidFill>
              <a:srgbClr val="00FF00"/>
            </a:solidFill>
            <a:round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681997" name="Line 13"/>
          <p:cNvSpPr>
            <a:spLocks noChangeShapeType="1"/>
          </p:cNvSpPr>
          <p:nvPr/>
        </p:nvSpPr>
        <p:spPr bwMode="auto">
          <a:xfrm>
            <a:off x="5883275" y="3719513"/>
            <a:ext cx="1909763" cy="1587"/>
          </a:xfrm>
          <a:prstGeom prst="line">
            <a:avLst/>
          </a:prstGeom>
          <a:noFill/>
          <a:ln w="38100">
            <a:solidFill>
              <a:srgbClr val="00FF00"/>
            </a:solidFill>
            <a:round/>
            <a:headEnd/>
            <a:tailEnd type="stealth" w="lg" len="lg"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681998" name="Line 14"/>
          <p:cNvSpPr>
            <a:spLocks noChangeShapeType="1"/>
          </p:cNvSpPr>
          <p:nvPr/>
        </p:nvSpPr>
        <p:spPr bwMode="auto">
          <a:xfrm>
            <a:off x="6075363" y="2590800"/>
            <a:ext cx="1717675" cy="1122363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stealth" w="lg" len="lg"/>
            <a:tailEnd type="none" w="lg" len="lg"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681999" name="Line 15"/>
          <p:cNvSpPr>
            <a:spLocks noChangeShapeType="1"/>
          </p:cNvSpPr>
          <p:nvPr/>
        </p:nvSpPr>
        <p:spPr bwMode="auto">
          <a:xfrm flipV="1">
            <a:off x="1193800" y="2586038"/>
            <a:ext cx="1722438" cy="1116012"/>
          </a:xfrm>
          <a:prstGeom prst="line">
            <a:avLst/>
          </a:prstGeom>
          <a:noFill/>
          <a:ln w="38100">
            <a:solidFill>
              <a:srgbClr val="FF00FF"/>
            </a:solidFill>
            <a:round/>
            <a:headEnd/>
            <a:tailEnd type="stealth" w="lg" len="lg"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591" name="Rectangle 1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Epipolar constraint: Calibrated case</a:t>
            </a:r>
          </a:p>
        </p:txBody>
      </p:sp>
      <p:sp>
        <p:nvSpPr>
          <p:cNvPr id="22548" name="Freeform 21"/>
          <p:cNvSpPr>
            <a:spLocks/>
          </p:cNvSpPr>
          <p:nvPr/>
        </p:nvSpPr>
        <p:spPr bwMode="auto">
          <a:xfrm>
            <a:off x="2819400" y="4114800"/>
            <a:ext cx="3124200" cy="609600"/>
          </a:xfrm>
          <a:custGeom>
            <a:avLst/>
            <a:gdLst>
              <a:gd name="T0" fmla="*/ 0 w 1968"/>
              <a:gd name="T1" fmla="*/ 0 h 384"/>
              <a:gd name="T2" fmla="*/ 2147483647 w 1968"/>
              <a:gd name="T3" fmla="*/ 2147483647 h 384"/>
              <a:gd name="T4" fmla="*/ 2147483647 w 1968"/>
              <a:gd name="T5" fmla="*/ 0 h 384"/>
              <a:gd name="T6" fmla="*/ 0 60000 65536"/>
              <a:gd name="T7" fmla="*/ 0 60000 65536"/>
              <a:gd name="T8" fmla="*/ 0 60000 65536"/>
              <a:gd name="T9" fmla="*/ 0 w 1968"/>
              <a:gd name="T10" fmla="*/ 0 h 384"/>
              <a:gd name="T11" fmla="*/ 1968 w 1968"/>
              <a:gd name="T12" fmla="*/ 384 h 38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968" h="384">
                <a:moveTo>
                  <a:pt x="0" y="0"/>
                </a:moveTo>
                <a:cubicBezTo>
                  <a:pt x="340" y="192"/>
                  <a:pt x="680" y="384"/>
                  <a:pt x="1008" y="384"/>
                </a:cubicBezTo>
                <a:cubicBezTo>
                  <a:pt x="1336" y="384"/>
                  <a:pt x="1652" y="192"/>
                  <a:pt x="1968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stealth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2549" name="Text Box 22"/>
          <p:cNvSpPr txBox="1">
            <a:spLocks noChangeArrowheads="1"/>
          </p:cNvSpPr>
          <p:nvPr/>
        </p:nvSpPr>
        <p:spPr bwMode="auto">
          <a:xfrm>
            <a:off x="4251325" y="4232275"/>
            <a:ext cx="3873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 i="1">
                <a:solidFill>
                  <a:srgbClr val="000000"/>
                </a:solidFill>
                <a:latin typeface="Times New Roman" pitchFamily="18" charset="0"/>
                <a:cs typeface="Arial" charset="0"/>
              </a:rPr>
              <a:t>R</a:t>
            </a:r>
          </a:p>
        </p:txBody>
      </p:sp>
      <p:sp>
        <p:nvSpPr>
          <p:cNvPr id="22550" name="Line 23"/>
          <p:cNvSpPr>
            <a:spLocks noChangeShapeType="1"/>
          </p:cNvSpPr>
          <p:nvPr/>
        </p:nvSpPr>
        <p:spPr bwMode="auto">
          <a:xfrm>
            <a:off x="3733800" y="4114800"/>
            <a:ext cx="152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stealth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2551" name="Text Box 24"/>
          <p:cNvSpPr txBox="1">
            <a:spLocks noChangeArrowheads="1"/>
          </p:cNvSpPr>
          <p:nvPr/>
        </p:nvSpPr>
        <p:spPr bwMode="auto">
          <a:xfrm>
            <a:off x="4343400" y="3733800"/>
            <a:ext cx="2682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 i="1">
                <a:solidFill>
                  <a:srgbClr val="000000"/>
                </a:solidFill>
                <a:latin typeface="Times New Roman" pitchFamily="18" charset="0"/>
                <a:cs typeface="Arial" charset="0"/>
              </a:rPr>
              <a:t>t</a:t>
            </a:r>
          </a:p>
        </p:txBody>
      </p:sp>
      <p:sp>
        <p:nvSpPr>
          <p:cNvPr id="682009" name="Text Box 25"/>
          <p:cNvSpPr txBox="1">
            <a:spLocks noChangeArrowheads="1"/>
          </p:cNvSpPr>
          <p:nvPr/>
        </p:nvSpPr>
        <p:spPr bwMode="auto">
          <a:xfrm>
            <a:off x="914400" y="5334000"/>
            <a:ext cx="7402989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3200" dirty="0">
                <a:solidFill>
                  <a:srgbClr val="000000"/>
                </a:solidFill>
                <a:cs typeface="Arial" charset="0"/>
              </a:rPr>
              <a:t>The vectors </a:t>
            </a:r>
            <a:r>
              <a:rPr lang="en-US" sz="3200" b="1" i="1" dirty="0">
                <a:solidFill>
                  <a:srgbClr val="FF00FF"/>
                </a:solidFill>
                <a:latin typeface="Times New Roman" pitchFamily="18" charset="0"/>
                <a:cs typeface="Arial" charset="0"/>
              </a:rPr>
              <a:t>Rx</a:t>
            </a:r>
            <a:r>
              <a:rPr lang="en-US" sz="3200" dirty="0">
                <a:solidFill>
                  <a:srgbClr val="000000"/>
                </a:solidFill>
                <a:cs typeface="Arial" charset="0"/>
              </a:rPr>
              <a:t>, </a:t>
            </a:r>
            <a:r>
              <a:rPr lang="en-US" sz="3200" b="1" i="1" dirty="0">
                <a:solidFill>
                  <a:srgbClr val="66FF33"/>
                </a:solidFill>
                <a:latin typeface="Times New Roman" pitchFamily="18" charset="0"/>
                <a:cs typeface="Arial" charset="0"/>
              </a:rPr>
              <a:t>t</a:t>
            </a:r>
            <a:r>
              <a:rPr lang="en-US" sz="3200" dirty="0">
                <a:solidFill>
                  <a:srgbClr val="000000"/>
                </a:solidFill>
                <a:cs typeface="Arial" charset="0"/>
              </a:rPr>
              <a:t>, and </a:t>
            </a:r>
            <a:r>
              <a:rPr lang="en-US" sz="3200" b="1" i="1" dirty="0">
                <a:solidFill>
                  <a:srgbClr val="FF0000"/>
                </a:solidFill>
                <a:latin typeface="Times New Roman" pitchFamily="18" charset="0"/>
                <a:cs typeface="Arial" charset="0"/>
              </a:rPr>
              <a:t>x</a:t>
            </a:r>
            <a:r>
              <a:rPr lang="en-US" sz="3200" b="1" i="1" dirty="0">
                <a:solidFill>
                  <a:srgbClr val="FF0000"/>
                </a:solidFill>
                <a:latin typeface="Times New Roman" pitchFamily="18" charset="0"/>
                <a:cs typeface="Arial" charset="0"/>
              </a:rPr>
              <a:t>’</a:t>
            </a:r>
            <a:r>
              <a:rPr lang="en-US" sz="3200" dirty="0">
                <a:solidFill>
                  <a:srgbClr val="000000"/>
                </a:solidFill>
                <a:cs typeface="Arial" charset="0"/>
              </a:rPr>
              <a:t> are coplanar </a:t>
            </a:r>
          </a:p>
        </p:txBody>
      </p:sp>
      <p:sp>
        <p:nvSpPr>
          <p:cNvPr id="25" name="Text Box 6"/>
          <p:cNvSpPr txBox="1">
            <a:spLocks noChangeArrowheads="1"/>
          </p:cNvSpPr>
          <p:nvPr/>
        </p:nvSpPr>
        <p:spPr bwMode="auto">
          <a:xfrm>
            <a:off x="4648200" y="1143000"/>
            <a:ext cx="901209" cy="36933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i="1" dirty="0">
                <a:solidFill>
                  <a:srgbClr val="000000"/>
                </a:solidFill>
                <a:latin typeface="Times New Roman" pitchFamily="18" charset="0"/>
                <a:cs typeface="Arial" charset="0"/>
              </a:rPr>
              <a:t>= </a:t>
            </a:r>
            <a:r>
              <a:rPr lang="en-US" dirty="0">
                <a:solidFill>
                  <a:srgbClr val="000000"/>
                </a:solidFill>
                <a:latin typeface="Times New Roman" pitchFamily="18" charset="0"/>
                <a:cs typeface="Arial" charset="0"/>
              </a:rPr>
              <a:t>(</a:t>
            </a:r>
            <a:r>
              <a:rPr lang="en-US" b="1" i="1" dirty="0">
                <a:solidFill>
                  <a:srgbClr val="000000"/>
                </a:solidFill>
                <a:latin typeface="Times New Roman" pitchFamily="18" charset="0"/>
                <a:cs typeface="Arial" charset="0"/>
              </a:rPr>
              <a:t>x,</a:t>
            </a:r>
            <a:r>
              <a:rPr lang="en-US" dirty="0">
                <a:solidFill>
                  <a:srgbClr val="000000"/>
                </a:solidFill>
                <a:latin typeface="Times New Roman" pitchFamily="18" charset="0"/>
                <a:cs typeface="Arial" charset="0"/>
              </a:rPr>
              <a:t>1)</a:t>
            </a:r>
            <a:r>
              <a:rPr lang="en-US" i="1" baseline="30000" dirty="0">
                <a:solidFill>
                  <a:srgbClr val="000000"/>
                </a:solidFill>
                <a:latin typeface="Times New Roman" pitchFamily="18" charset="0"/>
                <a:cs typeface="Arial" charset="0"/>
              </a:rPr>
              <a:t>T</a:t>
            </a:r>
            <a:endParaRPr lang="en-US" i="1" baseline="30000" dirty="0">
              <a:solidFill>
                <a:srgbClr val="000000"/>
              </a:solidFill>
              <a:latin typeface="Times New Roman" pitchFamily="18" charset="0"/>
              <a:cs typeface="Arial" charset="0"/>
            </a:endParaRP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53859055"/>
              </p:ext>
            </p:extLst>
          </p:nvPr>
        </p:nvGraphicFramePr>
        <p:xfrm>
          <a:off x="1831975" y="1219200"/>
          <a:ext cx="1017588" cy="690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2" name="Equation" r:id="rId5" imgW="672840" imgH="457200" progId="Equation.3">
                  <p:embed/>
                </p:oleObj>
              </mc:Choice>
              <mc:Fallback>
                <p:oleObj name="Equation" r:id="rId5" imgW="67284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831975" y="1219200"/>
                        <a:ext cx="1017588" cy="6905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97063239"/>
              </p:ext>
            </p:extLst>
          </p:nvPr>
        </p:nvGraphicFramePr>
        <p:xfrm>
          <a:off x="6165850" y="1219200"/>
          <a:ext cx="1036638" cy="690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3" name="Equation" r:id="rId7" imgW="685800" imgH="457200" progId="Equation.3">
                  <p:embed/>
                </p:oleObj>
              </mc:Choice>
              <mc:Fallback>
                <p:oleObj name="Equation" r:id="rId7" imgW="68580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5850" y="1219200"/>
                        <a:ext cx="1036638" cy="690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" name="Straight Arrow Connector 4"/>
          <p:cNvCxnSpPr>
            <a:endCxn id="24583" idx="1"/>
          </p:cNvCxnSpPr>
          <p:nvPr/>
        </p:nvCxnSpPr>
        <p:spPr bwMode="auto">
          <a:xfrm>
            <a:off x="2362200" y="1806575"/>
            <a:ext cx="293688" cy="63182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7" name="Straight Arrow Connector 6"/>
          <p:cNvCxnSpPr/>
          <p:nvPr/>
        </p:nvCxnSpPr>
        <p:spPr bwMode="auto">
          <a:xfrm flipH="1">
            <a:off x="6467475" y="1752600"/>
            <a:ext cx="152400" cy="6096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161206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2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83" grpId="0"/>
      <p:bldP spid="24585" grpId="0"/>
      <p:bldP spid="682009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2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Epipolar constraint: Calibrated case</a:t>
            </a:r>
          </a:p>
        </p:txBody>
      </p:sp>
      <p:graphicFrame>
        <p:nvGraphicFramePr>
          <p:cNvPr id="675866" name="Object 26"/>
          <p:cNvGraphicFramePr>
            <a:graphicFrameLocks noGrp="1" noChangeAspect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4100474852"/>
              </p:ext>
            </p:extLst>
          </p:nvPr>
        </p:nvGraphicFramePr>
        <p:xfrm>
          <a:off x="228600" y="4114800"/>
          <a:ext cx="2222500" cy="428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1" name="Equation" r:id="rId4" imgW="1054080" imgH="203040" progId="Equation.3">
                  <p:embed/>
                </p:oleObj>
              </mc:Choice>
              <mc:Fallback>
                <p:oleObj name="Equation" r:id="rId4" imgW="105408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" y="4114800"/>
                        <a:ext cx="2222500" cy="4286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7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96698739"/>
              </p:ext>
            </p:extLst>
          </p:nvPr>
        </p:nvGraphicFramePr>
        <p:xfrm>
          <a:off x="3505200" y="4038600"/>
          <a:ext cx="2111375" cy="54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2" name="Equation" r:id="rId6" imgW="889000" imgH="228600" progId="Equation.3">
                  <p:embed/>
                </p:oleObj>
              </mc:Choice>
              <mc:Fallback>
                <p:oleObj name="Equation" r:id="rId6" imgW="8890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05200" y="4038600"/>
                        <a:ext cx="2111375" cy="5429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47" name="AutoShape 28"/>
          <p:cNvSpPr>
            <a:spLocks noChangeArrowheads="1"/>
          </p:cNvSpPr>
          <p:nvPr/>
        </p:nvSpPr>
        <p:spPr bwMode="auto">
          <a:xfrm>
            <a:off x="2667000" y="4114800"/>
            <a:ext cx="533400" cy="381000"/>
          </a:xfrm>
          <a:prstGeom prst="rightArrow">
            <a:avLst>
              <a:gd name="adj1" fmla="val 50000"/>
              <a:gd name="adj2" fmla="val 3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cs typeface="Arial" charset="0"/>
            </a:endParaRPr>
          </a:p>
        </p:txBody>
      </p:sp>
      <p:pic>
        <p:nvPicPr>
          <p:cNvPr id="1033" name="Picture 30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990600" y="1219200"/>
            <a:ext cx="7010400" cy="281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4" name="Rectangle 31"/>
          <p:cNvSpPr>
            <a:spLocks noChangeArrowheads="1"/>
          </p:cNvSpPr>
          <p:nvPr/>
        </p:nvSpPr>
        <p:spPr bwMode="auto">
          <a:xfrm>
            <a:off x="1060450" y="1806575"/>
            <a:ext cx="207963" cy="26511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1035" name="Rectangle 32"/>
          <p:cNvSpPr>
            <a:spLocks noChangeArrowheads="1"/>
          </p:cNvSpPr>
          <p:nvPr/>
        </p:nvSpPr>
        <p:spPr bwMode="auto">
          <a:xfrm>
            <a:off x="7669213" y="1814513"/>
            <a:ext cx="293687" cy="2667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1036" name="Text Box 33"/>
          <p:cNvSpPr txBox="1">
            <a:spLocks noChangeArrowheads="1"/>
          </p:cNvSpPr>
          <p:nvPr/>
        </p:nvSpPr>
        <p:spPr bwMode="auto">
          <a:xfrm>
            <a:off x="4391025" y="1143000"/>
            <a:ext cx="338138" cy="36988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i="1">
                <a:solidFill>
                  <a:srgbClr val="000000"/>
                </a:solidFill>
                <a:latin typeface="Times New Roman" pitchFamily="18" charset="0"/>
                <a:cs typeface="Arial" charset="0"/>
              </a:rPr>
              <a:t>X</a:t>
            </a:r>
          </a:p>
        </p:txBody>
      </p:sp>
      <p:sp>
        <p:nvSpPr>
          <p:cNvPr id="1037" name="Freeform 34"/>
          <p:cNvSpPr>
            <a:spLocks/>
          </p:cNvSpPr>
          <p:nvPr/>
        </p:nvSpPr>
        <p:spPr bwMode="auto">
          <a:xfrm>
            <a:off x="2655888" y="2468563"/>
            <a:ext cx="209550" cy="198437"/>
          </a:xfrm>
          <a:custGeom>
            <a:avLst/>
            <a:gdLst>
              <a:gd name="T0" fmla="*/ 2147483647 w 144"/>
              <a:gd name="T1" fmla="*/ 0 h 144"/>
              <a:gd name="T2" fmla="*/ 0 w 144"/>
              <a:gd name="T3" fmla="*/ 2147483647 h 144"/>
              <a:gd name="T4" fmla="*/ 2147483647 w 144"/>
              <a:gd name="T5" fmla="*/ 2147483647 h 144"/>
              <a:gd name="T6" fmla="*/ 2147483647 w 144"/>
              <a:gd name="T7" fmla="*/ 2147483647 h 144"/>
              <a:gd name="T8" fmla="*/ 2147483647 w 144"/>
              <a:gd name="T9" fmla="*/ 0 h 144"/>
              <a:gd name="T10" fmla="*/ 2147483647 w 144"/>
              <a:gd name="T11" fmla="*/ 0 h 14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44"/>
              <a:gd name="T19" fmla="*/ 0 h 144"/>
              <a:gd name="T20" fmla="*/ 144 w 144"/>
              <a:gd name="T21" fmla="*/ 144 h 144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44" h="144">
                <a:moveTo>
                  <a:pt x="48" y="0"/>
                </a:moveTo>
                <a:lnTo>
                  <a:pt x="0" y="96"/>
                </a:lnTo>
                <a:lnTo>
                  <a:pt x="48" y="144"/>
                </a:lnTo>
                <a:lnTo>
                  <a:pt x="144" y="96"/>
                </a:lnTo>
                <a:lnTo>
                  <a:pt x="144" y="0"/>
                </a:lnTo>
                <a:lnTo>
                  <a:pt x="48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1038" name="Text Box 35"/>
          <p:cNvSpPr txBox="1">
            <a:spLocks noChangeArrowheads="1"/>
          </p:cNvSpPr>
          <p:nvPr/>
        </p:nvSpPr>
        <p:spPr bwMode="auto">
          <a:xfrm>
            <a:off x="2655888" y="2286000"/>
            <a:ext cx="192087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b="1" i="1">
                <a:solidFill>
                  <a:srgbClr val="000000"/>
                </a:solidFill>
                <a:latin typeface="Times New Roman" pitchFamily="18" charset="0"/>
                <a:cs typeface="Arial" charset="0"/>
              </a:rPr>
              <a:t>x</a:t>
            </a:r>
          </a:p>
        </p:txBody>
      </p:sp>
      <p:sp>
        <p:nvSpPr>
          <p:cNvPr id="1039" name="Freeform 36"/>
          <p:cNvSpPr>
            <a:spLocks/>
          </p:cNvSpPr>
          <p:nvPr/>
        </p:nvSpPr>
        <p:spPr bwMode="auto">
          <a:xfrm>
            <a:off x="6126163" y="2446338"/>
            <a:ext cx="209550" cy="198437"/>
          </a:xfrm>
          <a:custGeom>
            <a:avLst/>
            <a:gdLst>
              <a:gd name="T0" fmla="*/ 2147483647 w 144"/>
              <a:gd name="T1" fmla="*/ 0 h 144"/>
              <a:gd name="T2" fmla="*/ 0 w 144"/>
              <a:gd name="T3" fmla="*/ 2147483647 h 144"/>
              <a:gd name="T4" fmla="*/ 2147483647 w 144"/>
              <a:gd name="T5" fmla="*/ 2147483647 h 144"/>
              <a:gd name="T6" fmla="*/ 2147483647 w 144"/>
              <a:gd name="T7" fmla="*/ 2147483647 h 144"/>
              <a:gd name="T8" fmla="*/ 2147483647 w 144"/>
              <a:gd name="T9" fmla="*/ 0 h 144"/>
              <a:gd name="T10" fmla="*/ 2147483647 w 144"/>
              <a:gd name="T11" fmla="*/ 0 h 14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44"/>
              <a:gd name="T19" fmla="*/ 0 h 144"/>
              <a:gd name="T20" fmla="*/ 144 w 144"/>
              <a:gd name="T21" fmla="*/ 144 h 144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44" h="144">
                <a:moveTo>
                  <a:pt x="48" y="0"/>
                </a:moveTo>
                <a:lnTo>
                  <a:pt x="0" y="96"/>
                </a:lnTo>
                <a:lnTo>
                  <a:pt x="48" y="144"/>
                </a:lnTo>
                <a:lnTo>
                  <a:pt x="144" y="96"/>
                </a:lnTo>
                <a:lnTo>
                  <a:pt x="144" y="0"/>
                </a:lnTo>
                <a:lnTo>
                  <a:pt x="48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1041" name="Line 38"/>
          <p:cNvSpPr>
            <a:spLocks noChangeShapeType="1"/>
          </p:cNvSpPr>
          <p:nvPr/>
        </p:nvSpPr>
        <p:spPr bwMode="auto">
          <a:xfrm flipV="1">
            <a:off x="1204913" y="3713163"/>
            <a:ext cx="1911350" cy="11112"/>
          </a:xfrm>
          <a:prstGeom prst="line">
            <a:avLst/>
          </a:prstGeom>
          <a:noFill/>
          <a:ln w="38100">
            <a:solidFill>
              <a:srgbClr val="00FF00"/>
            </a:solidFill>
            <a:round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1042" name="Line 39"/>
          <p:cNvSpPr>
            <a:spLocks noChangeShapeType="1"/>
          </p:cNvSpPr>
          <p:nvPr/>
        </p:nvSpPr>
        <p:spPr bwMode="auto">
          <a:xfrm>
            <a:off x="3436938" y="3719513"/>
            <a:ext cx="2105025" cy="1587"/>
          </a:xfrm>
          <a:prstGeom prst="line">
            <a:avLst/>
          </a:prstGeom>
          <a:noFill/>
          <a:ln w="38100">
            <a:solidFill>
              <a:srgbClr val="00FF00"/>
            </a:solidFill>
            <a:round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1043" name="Line 40"/>
          <p:cNvSpPr>
            <a:spLocks noChangeShapeType="1"/>
          </p:cNvSpPr>
          <p:nvPr/>
        </p:nvSpPr>
        <p:spPr bwMode="auto">
          <a:xfrm>
            <a:off x="5883275" y="3719513"/>
            <a:ext cx="1909763" cy="1587"/>
          </a:xfrm>
          <a:prstGeom prst="line">
            <a:avLst/>
          </a:prstGeom>
          <a:noFill/>
          <a:ln w="38100">
            <a:solidFill>
              <a:srgbClr val="00FF00"/>
            </a:solidFill>
            <a:round/>
            <a:headEnd/>
            <a:tailEnd type="stealth" w="lg" len="lg"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1044" name="Line 41"/>
          <p:cNvSpPr>
            <a:spLocks noChangeShapeType="1"/>
          </p:cNvSpPr>
          <p:nvPr/>
        </p:nvSpPr>
        <p:spPr bwMode="auto">
          <a:xfrm>
            <a:off x="6075363" y="2590800"/>
            <a:ext cx="1717675" cy="1122363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stealth" w="lg" len="lg"/>
            <a:tailEnd type="none" w="lg" len="lg"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1045" name="Line 42"/>
          <p:cNvSpPr>
            <a:spLocks noChangeShapeType="1"/>
          </p:cNvSpPr>
          <p:nvPr/>
        </p:nvSpPr>
        <p:spPr bwMode="auto">
          <a:xfrm flipV="1">
            <a:off x="1193800" y="2586038"/>
            <a:ext cx="1722438" cy="1116012"/>
          </a:xfrm>
          <a:prstGeom prst="line">
            <a:avLst/>
          </a:prstGeom>
          <a:noFill/>
          <a:ln w="38100">
            <a:solidFill>
              <a:srgbClr val="FF00FF"/>
            </a:solidFill>
            <a:round/>
            <a:headEnd/>
            <a:tailEnd type="stealth" w="lg" len="lg"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4" name="Text Box 10"/>
          <p:cNvSpPr txBox="1">
            <a:spLocks noChangeArrowheads="1"/>
          </p:cNvSpPr>
          <p:nvPr/>
        </p:nvSpPr>
        <p:spPr bwMode="auto">
          <a:xfrm>
            <a:off x="6057900" y="2286000"/>
            <a:ext cx="133350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b="1" i="1" dirty="0">
                <a:solidFill>
                  <a:srgbClr val="000000"/>
                </a:solidFill>
                <a:latin typeface="Times New Roman" pitchFamily="18" charset="0"/>
                <a:cs typeface="Arial" charset="0"/>
              </a:rPr>
              <a:t>x</a:t>
            </a:r>
            <a:r>
              <a:rPr lang="en-US" sz="1400" b="1" i="1" dirty="0">
                <a:solidFill>
                  <a:srgbClr val="000000"/>
                </a:solidFill>
                <a:latin typeface="Times New Roman" pitchFamily="18" charset="0"/>
                <a:cs typeface="Arial" charset="0"/>
              </a:rPr>
              <a:t>’ = </a:t>
            </a:r>
            <a:r>
              <a:rPr lang="en-US" sz="1400" b="1" i="1" dirty="0" err="1">
                <a:solidFill>
                  <a:srgbClr val="000000"/>
                </a:solidFill>
                <a:latin typeface="Times New Roman" pitchFamily="18" charset="0"/>
                <a:cs typeface="Arial" charset="0"/>
              </a:rPr>
              <a:t>Rx+t</a:t>
            </a:r>
            <a:endParaRPr lang="en-US" sz="1400" b="1" i="1" dirty="0">
              <a:solidFill>
                <a:srgbClr val="000000"/>
              </a:solidFill>
              <a:latin typeface="Times New Roman" pitchFamily="18" charset="0"/>
              <a:cs typeface="Arial" charset="0"/>
            </a:endParaRPr>
          </a:p>
        </p:txBody>
      </p:sp>
      <p:graphicFrame>
        <p:nvGraphicFramePr>
          <p:cNvPr id="25" name="Object 4"/>
          <p:cNvGraphicFramePr>
            <a:graphicFrameLocks noGrp="1" noChangeAspect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4004226371"/>
              </p:ext>
            </p:extLst>
          </p:nvPr>
        </p:nvGraphicFramePr>
        <p:xfrm>
          <a:off x="2743200" y="4988791"/>
          <a:ext cx="3810000" cy="11834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3" name="Equation" r:id="rId9" imgW="2374560" imgH="736560" progId="Equation.3">
                  <p:embed/>
                </p:oleObj>
              </mc:Choice>
              <mc:Fallback>
                <p:oleObj name="Equation" r:id="rId9" imgW="2374560" imgH="7365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43200" y="4988791"/>
                        <a:ext cx="3810000" cy="1183409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/>
          <p:cNvSpPr/>
          <p:nvPr/>
        </p:nvSpPr>
        <p:spPr>
          <a:xfrm>
            <a:off x="1852962" y="5410200"/>
            <a:ext cx="8902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  <a:cs typeface="Arial" charset="0"/>
              </a:rPr>
              <a:t>Recall:</a:t>
            </a:r>
            <a:endParaRPr lang="en-US" dirty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8" name="Text Box 46"/>
          <p:cNvSpPr txBox="1">
            <a:spLocks noChangeArrowheads="1"/>
          </p:cNvSpPr>
          <p:nvPr/>
        </p:nvSpPr>
        <p:spPr bwMode="auto">
          <a:xfrm>
            <a:off x="1828800" y="6365875"/>
            <a:ext cx="540083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000000"/>
                </a:solidFill>
                <a:cs typeface="Arial" charset="0"/>
              </a:rPr>
              <a:t>The vectors </a:t>
            </a:r>
            <a:r>
              <a:rPr lang="en-US" sz="2400" b="1" i="1" dirty="0">
                <a:solidFill>
                  <a:srgbClr val="FF00FF"/>
                </a:solidFill>
                <a:latin typeface="Times New Roman" pitchFamily="18" charset="0"/>
                <a:cs typeface="Arial" charset="0"/>
              </a:rPr>
              <a:t>Rx</a:t>
            </a:r>
            <a:r>
              <a:rPr lang="en-US" sz="2400" dirty="0">
                <a:solidFill>
                  <a:srgbClr val="000000"/>
                </a:solidFill>
                <a:cs typeface="Arial" charset="0"/>
              </a:rPr>
              <a:t>, </a:t>
            </a:r>
            <a:r>
              <a:rPr lang="en-US" sz="2400" b="1" i="1" dirty="0">
                <a:solidFill>
                  <a:srgbClr val="66FF33"/>
                </a:solidFill>
                <a:latin typeface="Times New Roman" pitchFamily="18" charset="0"/>
                <a:cs typeface="Arial" charset="0"/>
              </a:rPr>
              <a:t>t</a:t>
            </a:r>
            <a:r>
              <a:rPr lang="en-US" sz="2400" dirty="0">
                <a:solidFill>
                  <a:srgbClr val="000000"/>
                </a:solidFill>
                <a:cs typeface="Arial" charset="0"/>
              </a:rPr>
              <a:t>, and </a:t>
            </a:r>
            <a:r>
              <a:rPr lang="en-US" sz="2400" b="1" i="1" dirty="0">
                <a:solidFill>
                  <a:srgbClr val="FF0000"/>
                </a:solidFill>
                <a:latin typeface="Times New Roman" pitchFamily="18" charset="0"/>
                <a:cs typeface="Arial" charset="0"/>
              </a:rPr>
              <a:t>x</a:t>
            </a:r>
            <a:r>
              <a:rPr lang="en-US" sz="2400" b="1" i="1" dirty="0">
                <a:solidFill>
                  <a:srgbClr val="FF0000"/>
                </a:solidFill>
                <a:latin typeface="Times New Roman" pitchFamily="18" charset="0"/>
                <a:cs typeface="Arial" charset="0"/>
              </a:rPr>
              <a:t>’</a:t>
            </a:r>
            <a:r>
              <a:rPr lang="en-US" sz="2400" dirty="0">
                <a:solidFill>
                  <a:srgbClr val="000000"/>
                </a:solidFill>
                <a:cs typeface="Arial" charset="0"/>
              </a:rPr>
              <a:t> are coplanar </a:t>
            </a:r>
          </a:p>
        </p:txBody>
      </p:sp>
    </p:spTree>
    <p:extLst>
      <p:ext uri="{BB962C8B-B14F-4D97-AF65-F5344CB8AC3E}">
        <p14:creationId xmlns:p14="http://schemas.microsoft.com/office/powerpoint/2010/main" val="4165131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7" grpId="0" animBg="1"/>
      <p:bldP spid="3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2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Epipolar constraint: Calibrated case</a:t>
            </a:r>
          </a:p>
        </p:txBody>
      </p:sp>
      <p:graphicFrame>
        <p:nvGraphicFramePr>
          <p:cNvPr id="675866" name="Object 26"/>
          <p:cNvGraphicFramePr>
            <a:graphicFrameLocks noGrp="1" noChangeAspect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472151247"/>
              </p:ext>
            </p:extLst>
          </p:nvPr>
        </p:nvGraphicFramePr>
        <p:xfrm>
          <a:off x="228600" y="4114800"/>
          <a:ext cx="2222500" cy="428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5" name="Equation" r:id="rId4" imgW="1054080" imgH="203040" progId="Equation.3">
                  <p:embed/>
                </p:oleObj>
              </mc:Choice>
              <mc:Fallback>
                <p:oleObj name="Equation" r:id="rId4" imgW="105408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" y="4114800"/>
                        <a:ext cx="2222500" cy="4286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7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35862053"/>
              </p:ext>
            </p:extLst>
          </p:nvPr>
        </p:nvGraphicFramePr>
        <p:xfrm>
          <a:off x="3505200" y="4038600"/>
          <a:ext cx="2111375" cy="54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6" name="Equation" r:id="rId6" imgW="889000" imgH="228600" progId="Equation.3">
                  <p:embed/>
                </p:oleObj>
              </mc:Choice>
              <mc:Fallback>
                <p:oleObj name="Equation" r:id="rId6" imgW="8890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05200" y="4038600"/>
                        <a:ext cx="2111375" cy="5429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47" name="AutoShape 28"/>
          <p:cNvSpPr>
            <a:spLocks noChangeArrowheads="1"/>
          </p:cNvSpPr>
          <p:nvPr/>
        </p:nvSpPr>
        <p:spPr bwMode="auto">
          <a:xfrm>
            <a:off x="2667000" y="4114800"/>
            <a:ext cx="533400" cy="381000"/>
          </a:xfrm>
          <a:prstGeom prst="rightArrow">
            <a:avLst>
              <a:gd name="adj1" fmla="val 50000"/>
              <a:gd name="adj2" fmla="val 3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pic>
        <p:nvPicPr>
          <p:cNvPr id="1033" name="Picture 30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990600" y="1219200"/>
            <a:ext cx="7010400" cy="281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4" name="Rectangle 31"/>
          <p:cNvSpPr>
            <a:spLocks noChangeArrowheads="1"/>
          </p:cNvSpPr>
          <p:nvPr/>
        </p:nvSpPr>
        <p:spPr bwMode="auto">
          <a:xfrm>
            <a:off x="1060450" y="1806575"/>
            <a:ext cx="207963" cy="26511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35" name="Rectangle 32"/>
          <p:cNvSpPr>
            <a:spLocks noChangeArrowheads="1"/>
          </p:cNvSpPr>
          <p:nvPr/>
        </p:nvSpPr>
        <p:spPr bwMode="auto">
          <a:xfrm>
            <a:off x="7669213" y="1814513"/>
            <a:ext cx="293687" cy="2667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36" name="Text Box 33"/>
          <p:cNvSpPr txBox="1">
            <a:spLocks noChangeArrowheads="1"/>
          </p:cNvSpPr>
          <p:nvPr/>
        </p:nvSpPr>
        <p:spPr bwMode="auto">
          <a:xfrm>
            <a:off x="4391025" y="1143000"/>
            <a:ext cx="338138" cy="36988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 b="1" i="1">
                <a:latin typeface="Times New Roman" pitchFamily="18" charset="0"/>
              </a:rPr>
              <a:t>X</a:t>
            </a:r>
          </a:p>
        </p:txBody>
      </p:sp>
      <p:sp>
        <p:nvSpPr>
          <p:cNvPr id="1037" name="Freeform 34"/>
          <p:cNvSpPr>
            <a:spLocks/>
          </p:cNvSpPr>
          <p:nvPr/>
        </p:nvSpPr>
        <p:spPr bwMode="auto">
          <a:xfrm>
            <a:off x="2655888" y="2468563"/>
            <a:ext cx="209550" cy="198437"/>
          </a:xfrm>
          <a:custGeom>
            <a:avLst/>
            <a:gdLst>
              <a:gd name="T0" fmla="*/ 2147483647 w 144"/>
              <a:gd name="T1" fmla="*/ 0 h 144"/>
              <a:gd name="T2" fmla="*/ 0 w 144"/>
              <a:gd name="T3" fmla="*/ 2147483647 h 144"/>
              <a:gd name="T4" fmla="*/ 2147483647 w 144"/>
              <a:gd name="T5" fmla="*/ 2147483647 h 144"/>
              <a:gd name="T6" fmla="*/ 2147483647 w 144"/>
              <a:gd name="T7" fmla="*/ 2147483647 h 144"/>
              <a:gd name="T8" fmla="*/ 2147483647 w 144"/>
              <a:gd name="T9" fmla="*/ 0 h 144"/>
              <a:gd name="T10" fmla="*/ 2147483647 w 144"/>
              <a:gd name="T11" fmla="*/ 0 h 14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44"/>
              <a:gd name="T19" fmla="*/ 0 h 144"/>
              <a:gd name="T20" fmla="*/ 144 w 144"/>
              <a:gd name="T21" fmla="*/ 144 h 144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44" h="144">
                <a:moveTo>
                  <a:pt x="48" y="0"/>
                </a:moveTo>
                <a:lnTo>
                  <a:pt x="0" y="96"/>
                </a:lnTo>
                <a:lnTo>
                  <a:pt x="48" y="144"/>
                </a:lnTo>
                <a:lnTo>
                  <a:pt x="144" y="96"/>
                </a:lnTo>
                <a:lnTo>
                  <a:pt x="144" y="0"/>
                </a:lnTo>
                <a:lnTo>
                  <a:pt x="48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38" name="Text Box 35"/>
          <p:cNvSpPr txBox="1">
            <a:spLocks noChangeArrowheads="1"/>
          </p:cNvSpPr>
          <p:nvPr/>
        </p:nvSpPr>
        <p:spPr bwMode="auto">
          <a:xfrm>
            <a:off x="2655888" y="2286000"/>
            <a:ext cx="192087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 b="1" i="1">
                <a:latin typeface="Times New Roman" pitchFamily="18" charset="0"/>
              </a:rPr>
              <a:t>x</a:t>
            </a:r>
          </a:p>
        </p:txBody>
      </p:sp>
      <p:sp>
        <p:nvSpPr>
          <p:cNvPr id="1039" name="Freeform 36"/>
          <p:cNvSpPr>
            <a:spLocks/>
          </p:cNvSpPr>
          <p:nvPr/>
        </p:nvSpPr>
        <p:spPr bwMode="auto">
          <a:xfrm>
            <a:off x="6126163" y="2446338"/>
            <a:ext cx="209550" cy="198437"/>
          </a:xfrm>
          <a:custGeom>
            <a:avLst/>
            <a:gdLst>
              <a:gd name="T0" fmla="*/ 2147483647 w 144"/>
              <a:gd name="T1" fmla="*/ 0 h 144"/>
              <a:gd name="T2" fmla="*/ 0 w 144"/>
              <a:gd name="T3" fmla="*/ 2147483647 h 144"/>
              <a:gd name="T4" fmla="*/ 2147483647 w 144"/>
              <a:gd name="T5" fmla="*/ 2147483647 h 144"/>
              <a:gd name="T6" fmla="*/ 2147483647 w 144"/>
              <a:gd name="T7" fmla="*/ 2147483647 h 144"/>
              <a:gd name="T8" fmla="*/ 2147483647 w 144"/>
              <a:gd name="T9" fmla="*/ 0 h 144"/>
              <a:gd name="T10" fmla="*/ 2147483647 w 144"/>
              <a:gd name="T11" fmla="*/ 0 h 14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44"/>
              <a:gd name="T19" fmla="*/ 0 h 144"/>
              <a:gd name="T20" fmla="*/ 144 w 144"/>
              <a:gd name="T21" fmla="*/ 144 h 144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44" h="144">
                <a:moveTo>
                  <a:pt x="48" y="0"/>
                </a:moveTo>
                <a:lnTo>
                  <a:pt x="0" y="96"/>
                </a:lnTo>
                <a:lnTo>
                  <a:pt x="48" y="144"/>
                </a:lnTo>
                <a:lnTo>
                  <a:pt x="144" y="96"/>
                </a:lnTo>
                <a:lnTo>
                  <a:pt x="144" y="0"/>
                </a:lnTo>
                <a:lnTo>
                  <a:pt x="48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41" name="Line 38"/>
          <p:cNvSpPr>
            <a:spLocks noChangeShapeType="1"/>
          </p:cNvSpPr>
          <p:nvPr/>
        </p:nvSpPr>
        <p:spPr bwMode="auto">
          <a:xfrm flipV="1">
            <a:off x="1204913" y="3713163"/>
            <a:ext cx="1911350" cy="11112"/>
          </a:xfrm>
          <a:prstGeom prst="line">
            <a:avLst/>
          </a:prstGeom>
          <a:noFill/>
          <a:ln w="38100">
            <a:solidFill>
              <a:srgbClr val="00FF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42" name="Line 39"/>
          <p:cNvSpPr>
            <a:spLocks noChangeShapeType="1"/>
          </p:cNvSpPr>
          <p:nvPr/>
        </p:nvSpPr>
        <p:spPr bwMode="auto">
          <a:xfrm>
            <a:off x="3436938" y="3719513"/>
            <a:ext cx="2105025" cy="1587"/>
          </a:xfrm>
          <a:prstGeom prst="line">
            <a:avLst/>
          </a:prstGeom>
          <a:noFill/>
          <a:ln w="38100">
            <a:solidFill>
              <a:srgbClr val="00FF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43" name="Line 40"/>
          <p:cNvSpPr>
            <a:spLocks noChangeShapeType="1"/>
          </p:cNvSpPr>
          <p:nvPr/>
        </p:nvSpPr>
        <p:spPr bwMode="auto">
          <a:xfrm>
            <a:off x="5883275" y="3719513"/>
            <a:ext cx="1909763" cy="1587"/>
          </a:xfrm>
          <a:prstGeom prst="line">
            <a:avLst/>
          </a:prstGeom>
          <a:noFill/>
          <a:ln w="38100">
            <a:solidFill>
              <a:srgbClr val="00FF00"/>
            </a:solidFill>
            <a:round/>
            <a:headEnd/>
            <a:tailEnd type="stealth" w="lg" len="lg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44" name="Line 41"/>
          <p:cNvSpPr>
            <a:spLocks noChangeShapeType="1"/>
          </p:cNvSpPr>
          <p:nvPr/>
        </p:nvSpPr>
        <p:spPr bwMode="auto">
          <a:xfrm>
            <a:off x="6075363" y="2590800"/>
            <a:ext cx="1717675" cy="1122363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stealth" w="lg" len="lg"/>
            <a:tailEnd type="none" w="lg" len="lg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45" name="Line 42"/>
          <p:cNvSpPr>
            <a:spLocks noChangeShapeType="1"/>
          </p:cNvSpPr>
          <p:nvPr/>
        </p:nvSpPr>
        <p:spPr bwMode="auto">
          <a:xfrm flipV="1">
            <a:off x="1193800" y="2586038"/>
            <a:ext cx="1722438" cy="1116012"/>
          </a:xfrm>
          <a:prstGeom prst="line">
            <a:avLst/>
          </a:prstGeom>
          <a:noFill/>
          <a:ln w="38100">
            <a:solidFill>
              <a:srgbClr val="FF00FF"/>
            </a:solidFill>
            <a:round/>
            <a:headEnd/>
            <a:tailEnd type="stealth" w="lg" len="lg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" name="Text Box 10"/>
          <p:cNvSpPr txBox="1">
            <a:spLocks noChangeArrowheads="1"/>
          </p:cNvSpPr>
          <p:nvPr/>
        </p:nvSpPr>
        <p:spPr bwMode="auto">
          <a:xfrm>
            <a:off x="6057900" y="2286000"/>
            <a:ext cx="133350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400" b="1" i="1" dirty="0">
                <a:latin typeface="Times New Roman" pitchFamily="18" charset="0"/>
              </a:rPr>
              <a:t>x</a:t>
            </a:r>
            <a:r>
              <a:rPr lang="en-US" sz="1400" b="1" i="1" dirty="0" smtClean="0">
                <a:latin typeface="Times New Roman" pitchFamily="18" charset="0"/>
              </a:rPr>
              <a:t>’ = </a:t>
            </a:r>
            <a:r>
              <a:rPr lang="en-US" sz="1400" b="1" i="1" dirty="0" err="1" smtClean="0">
                <a:latin typeface="Times New Roman" pitchFamily="18" charset="0"/>
              </a:rPr>
              <a:t>Rx+t</a:t>
            </a:r>
            <a:endParaRPr lang="en-US" sz="1400" b="1" i="1" dirty="0">
              <a:latin typeface="Times New Roman" pitchFamily="18" charset="0"/>
            </a:endParaRPr>
          </a:p>
        </p:txBody>
      </p:sp>
      <p:graphicFrame>
        <p:nvGraphicFramePr>
          <p:cNvPr id="26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34988378"/>
              </p:ext>
            </p:extLst>
          </p:nvPr>
        </p:nvGraphicFramePr>
        <p:xfrm>
          <a:off x="6858000" y="4038600"/>
          <a:ext cx="1568450" cy="54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7" name="Equation" r:id="rId9" imgW="660400" imgH="228600" progId="Equation.3">
                  <p:embed/>
                </p:oleObj>
              </mc:Choice>
              <mc:Fallback>
                <p:oleObj name="Equation" r:id="rId9" imgW="6604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0" y="4038600"/>
                        <a:ext cx="1568450" cy="5429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" name="AutoShape 28"/>
          <p:cNvSpPr>
            <a:spLocks noChangeArrowheads="1"/>
          </p:cNvSpPr>
          <p:nvPr/>
        </p:nvSpPr>
        <p:spPr bwMode="auto">
          <a:xfrm>
            <a:off x="6019800" y="4114800"/>
            <a:ext cx="533400" cy="381000"/>
          </a:xfrm>
          <a:prstGeom prst="rightArrow">
            <a:avLst>
              <a:gd name="adj1" fmla="val 50000"/>
              <a:gd name="adj2" fmla="val 3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" name="AutoShape 22"/>
          <p:cNvSpPr>
            <a:spLocks noChangeArrowheads="1"/>
          </p:cNvSpPr>
          <p:nvPr/>
        </p:nvSpPr>
        <p:spPr bwMode="auto">
          <a:xfrm>
            <a:off x="7239000" y="4681538"/>
            <a:ext cx="457200" cy="381000"/>
          </a:xfrm>
          <a:prstGeom prst="downArrow">
            <a:avLst>
              <a:gd name="adj1" fmla="val 50000"/>
              <a:gd name="adj2" fmla="val 2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9" name="Text Box 23"/>
          <p:cNvSpPr txBox="1">
            <a:spLocks noChangeArrowheads="1"/>
          </p:cNvSpPr>
          <p:nvPr/>
        </p:nvSpPr>
        <p:spPr bwMode="auto">
          <a:xfrm>
            <a:off x="5256213" y="5222875"/>
            <a:ext cx="3459162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b="1" dirty="0"/>
              <a:t>Essential Matrix</a:t>
            </a:r>
          </a:p>
          <a:p>
            <a:pPr algn="ctr"/>
            <a:r>
              <a:rPr lang="en-US" dirty="0"/>
              <a:t>(</a:t>
            </a:r>
            <a:r>
              <a:rPr lang="en-US" dirty="0" err="1"/>
              <a:t>Longuet</a:t>
            </a:r>
            <a:r>
              <a:rPr lang="en-US" dirty="0"/>
              <a:t>-Higgins, 1981)</a:t>
            </a:r>
          </a:p>
        </p:txBody>
      </p:sp>
      <p:sp>
        <p:nvSpPr>
          <p:cNvPr id="30" name="Rectangle 24"/>
          <p:cNvSpPr>
            <a:spLocks noChangeArrowheads="1"/>
          </p:cNvSpPr>
          <p:nvPr/>
        </p:nvSpPr>
        <p:spPr bwMode="auto">
          <a:xfrm>
            <a:off x="5181600" y="5138738"/>
            <a:ext cx="3581400" cy="1033462"/>
          </a:xfrm>
          <a:prstGeom prst="rect">
            <a:avLst/>
          </a:prstGeom>
          <a:noFill/>
          <a:ln w="28575">
            <a:solidFill>
              <a:srgbClr val="CC33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1" name="Text Box 46"/>
          <p:cNvSpPr txBox="1">
            <a:spLocks noChangeArrowheads="1"/>
          </p:cNvSpPr>
          <p:nvPr/>
        </p:nvSpPr>
        <p:spPr bwMode="auto">
          <a:xfrm>
            <a:off x="1828800" y="6365875"/>
            <a:ext cx="540083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/>
              <a:t>The vectors </a:t>
            </a:r>
            <a:r>
              <a:rPr lang="en-US" b="1" i="1" dirty="0" smtClean="0">
                <a:solidFill>
                  <a:srgbClr val="FF00FF"/>
                </a:solidFill>
                <a:latin typeface="Times New Roman" pitchFamily="18" charset="0"/>
              </a:rPr>
              <a:t>Rx</a:t>
            </a:r>
            <a:r>
              <a:rPr lang="en-US" dirty="0" smtClean="0"/>
              <a:t>, </a:t>
            </a:r>
            <a:r>
              <a:rPr lang="en-US" b="1" i="1" dirty="0">
                <a:solidFill>
                  <a:srgbClr val="66FF33"/>
                </a:solidFill>
                <a:latin typeface="Times New Roman" pitchFamily="18" charset="0"/>
              </a:rPr>
              <a:t>t</a:t>
            </a:r>
            <a:r>
              <a:rPr lang="en-US" dirty="0"/>
              <a:t>, and </a:t>
            </a:r>
            <a:r>
              <a:rPr lang="en-US" b="1" i="1" dirty="0" smtClean="0">
                <a:solidFill>
                  <a:srgbClr val="FF0000"/>
                </a:solidFill>
                <a:latin typeface="Times New Roman" pitchFamily="18" charset="0"/>
              </a:rPr>
              <a:t>x</a:t>
            </a:r>
            <a:r>
              <a:rPr lang="en-US" b="1" i="1" dirty="0">
                <a:solidFill>
                  <a:srgbClr val="FF0000"/>
                </a:solidFill>
                <a:latin typeface="Times New Roman" pitchFamily="18" charset="0"/>
              </a:rPr>
              <a:t>’</a:t>
            </a:r>
            <a:r>
              <a:rPr lang="en-US" dirty="0"/>
              <a:t> are coplanar </a:t>
            </a:r>
          </a:p>
        </p:txBody>
      </p:sp>
    </p:spTree>
    <p:extLst>
      <p:ext uri="{BB962C8B-B14F-4D97-AF65-F5344CB8AC3E}">
        <p14:creationId xmlns:p14="http://schemas.microsoft.com/office/powerpoint/2010/main" val="2322820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/>
      <p:bldP spid="30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90600" y="1219200"/>
            <a:ext cx="7010400" cy="281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53" name="Rectangle 4"/>
          <p:cNvSpPr>
            <a:spLocks noChangeArrowheads="1"/>
          </p:cNvSpPr>
          <p:nvPr/>
        </p:nvSpPr>
        <p:spPr bwMode="auto">
          <a:xfrm>
            <a:off x="1060450" y="1806575"/>
            <a:ext cx="207963" cy="26511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54" name="Rectangle 5"/>
          <p:cNvSpPr>
            <a:spLocks noChangeArrowheads="1"/>
          </p:cNvSpPr>
          <p:nvPr/>
        </p:nvSpPr>
        <p:spPr bwMode="auto">
          <a:xfrm>
            <a:off x="7669213" y="1814513"/>
            <a:ext cx="293687" cy="2667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55" name="Text Box 6"/>
          <p:cNvSpPr txBox="1">
            <a:spLocks noChangeArrowheads="1"/>
          </p:cNvSpPr>
          <p:nvPr/>
        </p:nvSpPr>
        <p:spPr bwMode="auto">
          <a:xfrm>
            <a:off x="4391025" y="1143000"/>
            <a:ext cx="338138" cy="36988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 b="1" i="1">
                <a:latin typeface="Times New Roman" pitchFamily="18" charset="0"/>
              </a:rPr>
              <a:t>X</a:t>
            </a:r>
          </a:p>
        </p:txBody>
      </p:sp>
      <p:sp>
        <p:nvSpPr>
          <p:cNvPr id="2056" name="Freeform 7"/>
          <p:cNvSpPr>
            <a:spLocks/>
          </p:cNvSpPr>
          <p:nvPr/>
        </p:nvSpPr>
        <p:spPr bwMode="auto">
          <a:xfrm>
            <a:off x="2655888" y="2446338"/>
            <a:ext cx="209550" cy="198437"/>
          </a:xfrm>
          <a:custGeom>
            <a:avLst/>
            <a:gdLst>
              <a:gd name="T0" fmla="*/ 2147483647 w 144"/>
              <a:gd name="T1" fmla="*/ 0 h 144"/>
              <a:gd name="T2" fmla="*/ 0 w 144"/>
              <a:gd name="T3" fmla="*/ 2147483647 h 144"/>
              <a:gd name="T4" fmla="*/ 2147483647 w 144"/>
              <a:gd name="T5" fmla="*/ 2147483647 h 144"/>
              <a:gd name="T6" fmla="*/ 2147483647 w 144"/>
              <a:gd name="T7" fmla="*/ 2147483647 h 144"/>
              <a:gd name="T8" fmla="*/ 2147483647 w 144"/>
              <a:gd name="T9" fmla="*/ 0 h 144"/>
              <a:gd name="T10" fmla="*/ 2147483647 w 144"/>
              <a:gd name="T11" fmla="*/ 0 h 14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44"/>
              <a:gd name="T19" fmla="*/ 0 h 144"/>
              <a:gd name="T20" fmla="*/ 144 w 144"/>
              <a:gd name="T21" fmla="*/ 144 h 144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44" h="144">
                <a:moveTo>
                  <a:pt x="48" y="0"/>
                </a:moveTo>
                <a:lnTo>
                  <a:pt x="0" y="96"/>
                </a:lnTo>
                <a:lnTo>
                  <a:pt x="48" y="144"/>
                </a:lnTo>
                <a:lnTo>
                  <a:pt x="144" y="96"/>
                </a:lnTo>
                <a:lnTo>
                  <a:pt x="144" y="0"/>
                </a:lnTo>
                <a:lnTo>
                  <a:pt x="48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57" name="Text Box 8"/>
          <p:cNvSpPr txBox="1">
            <a:spLocks noChangeArrowheads="1"/>
          </p:cNvSpPr>
          <p:nvPr/>
        </p:nvSpPr>
        <p:spPr bwMode="auto">
          <a:xfrm>
            <a:off x="2655888" y="2286000"/>
            <a:ext cx="192087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 b="1" i="1">
                <a:latin typeface="Times New Roman" pitchFamily="18" charset="0"/>
              </a:rPr>
              <a:t>x</a:t>
            </a:r>
          </a:p>
        </p:txBody>
      </p:sp>
      <p:sp>
        <p:nvSpPr>
          <p:cNvPr id="2058" name="Freeform 9"/>
          <p:cNvSpPr>
            <a:spLocks/>
          </p:cNvSpPr>
          <p:nvPr/>
        </p:nvSpPr>
        <p:spPr bwMode="auto">
          <a:xfrm>
            <a:off x="6126163" y="2446338"/>
            <a:ext cx="209550" cy="198437"/>
          </a:xfrm>
          <a:custGeom>
            <a:avLst/>
            <a:gdLst>
              <a:gd name="T0" fmla="*/ 2147483647 w 144"/>
              <a:gd name="T1" fmla="*/ 0 h 144"/>
              <a:gd name="T2" fmla="*/ 0 w 144"/>
              <a:gd name="T3" fmla="*/ 2147483647 h 144"/>
              <a:gd name="T4" fmla="*/ 2147483647 w 144"/>
              <a:gd name="T5" fmla="*/ 2147483647 h 144"/>
              <a:gd name="T6" fmla="*/ 2147483647 w 144"/>
              <a:gd name="T7" fmla="*/ 2147483647 h 144"/>
              <a:gd name="T8" fmla="*/ 2147483647 w 144"/>
              <a:gd name="T9" fmla="*/ 0 h 144"/>
              <a:gd name="T10" fmla="*/ 2147483647 w 144"/>
              <a:gd name="T11" fmla="*/ 0 h 14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44"/>
              <a:gd name="T19" fmla="*/ 0 h 144"/>
              <a:gd name="T20" fmla="*/ 144 w 144"/>
              <a:gd name="T21" fmla="*/ 144 h 144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44" h="144">
                <a:moveTo>
                  <a:pt x="48" y="0"/>
                </a:moveTo>
                <a:lnTo>
                  <a:pt x="0" y="96"/>
                </a:lnTo>
                <a:lnTo>
                  <a:pt x="48" y="144"/>
                </a:lnTo>
                <a:lnTo>
                  <a:pt x="144" y="96"/>
                </a:lnTo>
                <a:lnTo>
                  <a:pt x="144" y="0"/>
                </a:lnTo>
                <a:lnTo>
                  <a:pt x="48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59" name="Text Box 10"/>
          <p:cNvSpPr txBox="1">
            <a:spLocks noChangeArrowheads="1"/>
          </p:cNvSpPr>
          <p:nvPr/>
        </p:nvSpPr>
        <p:spPr bwMode="auto">
          <a:xfrm>
            <a:off x="6057900" y="2286000"/>
            <a:ext cx="34607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 b="1" i="1">
                <a:latin typeface="Times New Roman" pitchFamily="18" charset="0"/>
              </a:rPr>
              <a:t>x’</a:t>
            </a:r>
          </a:p>
        </p:txBody>
      </p:sp>
      <p:sp>
        <p:nvSpPr>
          <p:cNvPr id="660501" name="Line 21"/>
          <p:cNvSpPr>
            <a:spLocks noChangeShapeType="1"/>
          </p:cNvSpPr>
          <p:nvPr/>
        </p:nvSpPr>
        <p:spPr bwMode="auto">
          <a:xfrm flipV="1">
            <a:off x="5837238" y="2468563"/>
            <a:ext cx="231775" cy="1382712"/>
          </a:xfrm>
          <a:prstGeom prst="line">
            <a:avLst/>
          </a:prstGeom>
          <a:noFill/>
          <a:ln w="38100">
            <a:solidFill>
              <a:srgbClr val="CC33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62" name="Rectangle 2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Epipolar constraint: Calibrated case</a:t>
            </a:r>
          </a:p>
        </p:txBody>
      </p:sp>
      <p:sp>
        <p:nvSpPr>
          <p:cNvPr id="660510" name="Rectangle 30"/>
          <p:cNvSpPr>
            <a:spLocks noGrp="1" noChangeArrowheads="1"/>
          </p:cNvSpPr>
          <p:nvPr>
            <p:ph type="body" idx="1"/>
          </p:nvPr>
        </p:nvSpPr>
        <p:spPr>
          <a:xfrm>
            <a:off x="381000" y="4800600"/>
            <a:ext cx="8534400" cy="1981200"/>
          </a:xfrm>
        </p:spPr>
        <p:txBody>
          <a:bodyPr/>
          <a:lstStyle/>
          <a:p>
            <a:pPr>
              <a:lnSpc>
                <a:spcPct val="80000"/>
              </a:lnSpc>
              <a:buFontTx/>
              <a:buChar char="•"/>
            </a:pPr>
            <a:r>
              <a:rPr lang="en-US" sz="2400" b="1" i="1" dirty="0" smtClean="0"/>
              <a:t>E x</a:t>
            </a:r>
            <a:r>
              <a:rPr lang="en-US" sz="2400" dirty="0" smtClean="0"/>
              <a:t> is the </a:t>
            </a:r>
            <a:r>
              <a:rPr lang="en-US" sz="2400" dirty="0" err="1" smtClean="0"/>
              <a:t>epipolar</a:t>
            </a:r>
            <a:r>
              <a:rPr lang="en-US" sz="2400" dirty="0" smtClean="0"/>
              <a:t> line associated with </a:t>
            </a:r>
            <a:r>
              <a:rPr lang="en-US" sz="2400" b="1" i="1" dirty="0" smtClean="0"/>
              <a:t>x</a:t>
            </a:r>
            <a:r>
              <a:rPr lang="en-US" sz="2400" i="1" dirty="0" smtClean="0"/>
              <a:t> </a:t>
            </a:r>
            <a:r>
              <a:rPr lang="en-US" sz="2400" dirty="0" smtClean="0"/>
              <a:t>(</a:t>
            </a:r>
            <a:r>
              <a:rPr lang="en-US" sz="2400" b="1" i="1" dirty="0"/>
              <a:t>l</a:t>
            </a:r>
            <a:r>
              <a:rPr lang="en-US" sz="2400" i="1" dirty="0"/>
              <a:t>' </a:t>
            </a:r>
            <a:r>
              <a:rPr lang="en-US" sz="2400" i="1" dirty="0" smtClean="0"/>
              <a:t>= </a:t>
            </a:r>
            <a:r>
              <a:rPr lang="en-US" sz="2400" b="1" i="1" dirty="0" smtClean="0"/>
              <a:t>E x</a:t>
            </a:r>
            <a:r>
              <a:rPr lang="en-US" sz="2400" dirty="0" smtClean="0"/>
              <a:t>)</a:t>
            </a:r>
            <a:br>
              <a:rPr lang="en-US" sz="2400" dirty="0" smtClean="0"/>
            </a:br>
            <a:endParaRPr lang="en-US" sz="800" dirty="0" smtClean="0"/>
          </a:p>
          <a:p>
            <a:pPr lvl="1">
              <a:lnSpc>
                <a:spcPct val="80000"/>
              </a:lnSpc>
            </a:pPr>
            <a:r>
              <a:rPr lang="en-US" dirty="0" smtClean="0"/>
              <a:t>Recall: a line is given by </a:t>
            </a:r>
            <a:r>
              <a:rPr lang="en-US" i="1" dirty="0">
                <a:latin typeface="Times New Roman" pitchFamily="18" charset="0"/>
                <a:cs typeface="Times New Roman" pitchFamily="18" charset="0"/>
              </a:rPr>
              <a:t>ax + by + c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=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0 </a:t>
            </a:r>
            <a:r>
              <a:rPr lang="en-US" dirty="0" smtClean="0">
                <a:cs typeface="Times New Roman" pitchFamily="18" charset="0"/>
              </a:rPr>
              <a:t>or</a:t>
            </a:r>
            <a:endParaRPr lang="en-US" dirty="0">
              <a:cs typeface="Times New Roman" pitchFamily="18" charset="0"/>
            </a:endParaRPr>
          </a:p>
          <a:p>
            <a:pPr>
              <a:lnSpc>
                <a:spcPct val="80000"/>
              </a:lnSpc>
              <a:buFontTx/>
              <a:buChar char="•"/>
            </a:pPr>
            <a:endParaRPr lang="en-US" sz="2400" dirty="0" smtClean="0"/>
          </a:p>
        </p:txBody>
      </p:sp>
      <p:graphicFrame>
        <p:nvGraphicFramePr>
          <p:cNvPr id="26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48319744"/>
              </p:ext>
            </p:extLst>
          </p:nvPr>
        </p:nvGraphicFramePr>
        <p:xfrm>
          <a:off x="3657600" y="4114800"/>
          <a:ext cx="1568450" cy="54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4" name="Equation" r:id="rId5" imgW="660400" imgH="228600" progId="Equation.3">
                  <p:embed/>
                </p:oleObj>
              </mc:Choice>
              <mc:Fallback>
                <p:oleObj name="Equation" r:id="rId5" imgW="6604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57600" y="4114800"/>
                        <a:ext cx="1568450" cy="5429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" name="Rectangle 24"/>
          <p:cNvSpPr>
            <a:spLocks noChangeArrowheads="1"/>
          </p:cNvSpPr>
          <p:nvPr/>
        </p:nvSpPr>
        <p:spPr bwMode="auto">
          <a:xfrm>
            <a:off x="3505200" y="4114800"/>
            <a:ext cx="1905000" cy="609600"/>
          </a:xfrm>
          <a:prstGeom prst="rect">
            <a:avLst/>
          </a:prstGeom>
          <a:noFill/>
          <a:ln w="28575">
            <a:solidFill>
              <a:srgbClr val="CC33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29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89764947"/>
              </p:ext>
            </p:extLst>
          </p:nvPr>
        </p:nvGraphicFramePr>
        <p:xfrm>
          <a:off x="2819400" y="5562600"/>
          <a:ext cx="3429000" cy="11216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5" name="Equation" r:id="rId7" imgW="2082600" imgH="711000" progId="Equation.3">
                  <p:embed/>
                </p:oleObj>
              </mc:Choice>
              <mc:Fallback>
                <p:oleObj name="Equation" r:id="rId7" imgW="2082600" imgH="711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19400" y="5562600"/>
                        <a:ext cx="3429000" cy="1121691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24423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05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0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05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0501" grpId="0" animBg="1"/>
      <p:bldP spid="660510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Epipolar constraint: Uncalibrated case</a:t>
            </a:r>
          </a:p>
        </p:txBody>
      </p:sp>
      <p:sp>
        <p:nvSpPr>
          <p:cNvPr id="679971" name="Rectangle 35"/>
          <p:cNvSpPr>
            <a:spLocks noGrp="1" noChangeArrowheads="1"/>
          </p:cNvSpPr>
          <p:nvPr>
            <p:ph type="body" idx="1"/>
          </p:nvPr>
        </p:nvSpPr>
        <p:spPr>
          <a:xfrm>
            <a:off x="685800" y="4114800"/>
            <a:ext cx="7772400" cy="1752600"/>
          </a:xfrm>
        </p:spPr>
        <p:txBody>
          <a:bodyPr/>
          <a:lstStyle/>
          <a:p>
            <a:pPr>
              <a:lnSpc>
                <a:spcPct val="90000"/>
              </a:lnSpc>
              <a:buFontTx/>
              <a:buChar char="•"/>
            </a:pPr>
            <a:r>
              <a:rPr lang="en-US" dirty="0" smtClean="0"/>
              <a:t>The calibration matrices </a:t>
            </a:r>
            <a:r>
              <a:rPr lang="en-US" b="1" i="1" dirty="0" smtClean="0"/>
              <a:t>K</a:t>
            </a:r>
            <a:r>
              <a:rPr lang="en-US" dirty="0" smtClean="0"/>
              <a:t> and </a:t>
            </a:r>
            <a:r>
              <a:rPr lang="en-US" b="1" i="1" dirty="0" smtClean="0"/>
              <a:t>K</a:t>
            </a:r>
            <a:r>
              <a:rPr lang="en-US" i="1" dirty="0" smtClean="0"/>
              <a:t>’</a:t>
            </a:r>
            <a:r>
              <a:rPr lang="en-US" dirty="0" smtClean="0"/>
              <a:t> of the two cameras are unknown</a:t>
            </a:r>
          </a:p>
          <a:p>
            <a:pPr>
              <a:lnSpc>
                <a:spcPct val="90000"/>
              </a:lnSpc>
              <a:buFontTx/>
              <a:buChar char="•"/>
            </a:pPr>
            <a:r>
              <a:rPr lang="en-US" dirty="0" smtClean="0"/>
              <a:t>We can write the </a:t>
            </a:r>
            <a:r>
              <a:rPr lang="en-US" dirty="0" err="1" smtClean="0"/>
              <a:t>epipolar</a:t>
            </a:r>
            <a:r>
              <a:rPr lang="en-US" dirty="0" smtClean="0"/>
              <a:t> constraint in terms of </a:t>
            </a:r>
            <a:r>
              <a:rPr lang="en-US" i="1" dirty="0" smtClean="0"/>
              <a:t>unknown</a:t>
            </a:r>
            <a:r>
              <a:rPr lang="en-US" dirty="0" smtClean="0"/>
              <a:t> normalized coordinates:</a:t>
            </a:r>
          </a:p>
        </p:txBody>
      </p:sp>
      <p:pic>
        <p:nvPicPr>
          <p:cNvPr id="3078" name="Picture 10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90600" y="1219200"/>
            <a:ext cx="7010400" cy="281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9" name="Rectangle 11"/>
          <p:cNvSpPr>
            <a:spLocks noChangeArrowheads="1"/>
          </p:cNvSpPr>
          <p:nvPr/>
        </p:nvSpPr>
        <p:spPr bwMode="auto">
          <a:xfrm>
            <a:off x="1060450" y="1806575"/>
            <a:ext cx="207963" cy="26511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080" name="Rectangle 12"/>
          <p:cNvSpPr>
            <a:spLocks noChangeArrowheads="1"/>
          </p:cNvSpPr>
          <p:nvPr/>
        </p:nvSpPr>
        <p:spPr bwMode="auto">
          <a:xfrm>
            <a:off x="7669213" y="1814513"/>
            <a:ext cx="293687" cy="2667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081" name="Text Box 13"/>
          <p:cNvSpPr txBox="1">
            <a:spLocks noChangeArrowheads="1"/>
          </p:cNvSpPr>
          <p:nvPr/>
        </p:nvSpPr>
        <p:spPr bwMode="auto">
          <a:xfrm>
            <a:off x="4391025" y="1143000"/>
            <a:ext cx="338138" cy="36988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 b="1" i="1">
                <a:latin typeface="Times New Roman" pitchFamily="18" charset="0"/>
              </a:rPr>
              <a:t>X</a:t>
            </a:r>
          </a:p>
        </p:txBody>
      </p:sp>
      <p:sp>
        <p:nvSpPr>
          <p:cNvPr id="3082" name="Freeform 14"/>
          <p:cNvSpPr>
            <a:spLocks/>
          </p:cNvSpPr>
          <p:nvPr/>
        </p:nvSpPr>
        <p:spPr bwMode="auto">
          <a:xfrm>
            <a:off x="2655888" y="2468563"/>
            <a:ext cx="209550" cy="198437"/>
          </a:xfrm>
          <a:custGeom>
            <a:avLst/>
            <a:gdLst>
              <a:gd name="T0" fmla="*/ 2147483647 w 144"/>
              <a:gd name="T1" fmla="*/ 0 h 144"/>
              <a:gd name="T2" fmla="*/ 0 w 144"/>
              <a:gd name="T3" fmla="*/ 2147483647 h 144"/>
              <a:gd name="T4" fmla="*/ 2147483647 w 144"/>
              <a:gd name="T5" fmla="*/ 2147483647 h 144"/>
              <a:gd name="T6" fmla="*/ 2147483647 w 144"/>
              <a:gd name="T7" fmla="*/ 2147483647 h 144"/>
              <a:gd name="T8" fmla="*/ 2147483647 w 144"/>
              <a:gd name="T9" fmla="*/ 0 h 144"/>
              <a:gd name="T10" fmla="*/ 2147483647 w 144"/>
              <a:gd name="T11" fmla="*/ 0 h 14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44"/>
              <a:gd name="T19" fmla="*/ 0 h 144"/>
              <a:gd name="T20" fmla="*/ 144 w 144"/>
              <a:gd name="T21" fmla="*/ 144 h 144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44" h="144">
                <a:moveTo>
                  <a:pt x="48" y="0"/>
                </a:moveTo>
                <a:lnTo>
                  <a:pt x="0" y="96"/>
                </a:lnTo>
                <a:lnTo>
                  <a:pt x="48" y="144"/>
                </a:lnTo>
                <a:lnTo>
                  <a:pt x="144" y="96"/>
                </a:lnTo>
                <a:lnTo>
                  <a:pt x="144" y="0"/>
                </a:lnTo>
                <a:lnTo>
                  <a:pt x="48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083" name="Text Box 15"/>
          <p:cNvSpPr txBox="1">
            <a:spLocks noChangeArrowheads="1"/>
          </p:cNvSpPr>
          <p:nvPr/>
        </p:nvSpPr>
        <p:spPr bwMode="auto">
          <a:xfrm>
            <a:off x="2655888" y="2286000"/>
            <a:ext cx="192087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 b="1" i="1">
                <a:latin typeface="Times New Roman" pitchFamily="18" charset="0"/>
              </a:rPr>
              <a:t>x</a:t>
            </a:r>
          </a:p>
        </p:txBody>
      </p:sp>
      <p:sp>
        <p:nvSpPr>
          <p:cNvPr id="3084" name="Freeform 16"/>
          <p:cNvSpPr>
            <a:spLocks/>
          </p:cNvSpPr>
          <p:nvPr/>
        </p:nvSpPr>
        <p:spPr bwMode="auto">
          <a:xfrm>
            <a:off x="6126163" y="2446338"/>
            <a:ext cx="209550" cy="198437"/>
          </a:xfrm>
          <a:custGeom>
            <a:avLst/>
            <a:gdLst>
              <a:gd name="T0" fmla="*/ 2147483647 w 144"/>
              <a:gd name="T1" fmla="*/ 0 h 144"/>
              <a:gd name="T2" fmla="*/ 0 w 144"/>
              <a:gd name="T3" fmla="*/ 2147483647 h 144"/>
              <a:gd name="T4" fmla="*/ 2147483647 w 144"/>
              <a:gd name="T5" fmla="*/ 2147483647 h 144"/>
              <a:gd name="T6" fmla="*/ 2147483647 w 144"/>
              <a:gd name="T7" fmla="*/ 2147483647 h 144"/>
              <a:gd name="T8" fmla="*/ 2147483647 w 144"/>
              <a:gd name="T9" fmla="*/ 0 h 144"/>
              <a:gd name="T10" fmla="*/ 2147483647 w 144"/>
              <a:gd name="T11" fmla="*/ 0 h 14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44"/>
              <a:gd name="T19" fmla="*/ 0 h 144"/>
              <a:gd name="T20" fmla="*/ 144 w 144"/>
              <a:gd name="T21" fmla="*/ 144 h 144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44" h="144">
                <a:moveTo>
                  <a:pt x="48" y="0"/>
                </a:moveTo>
                <a:lnTo>
                  <a:pt x="0" y="96"/>
                </a:lnTo>
                <a:lnTo>
                  <a:pt x="48" y="144"/>
                </a:lnTo>
                <a:lnTo>
                  <a:pt x="144" y="96"/>
                </a:lnTo>
                <a:lnTo>
                  <a:pt x="144" y="0"/>
                </a:lnTo>
                <a:lnTo>
                  <a:pt x="48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085" name="Text Box 17"/>
          <p:cNvSpPr txBox="1">
            <a:spLocks noChangeArrowheads="1"/>
          </p:cNvSpPr>
          <p:nvPr/>
        </p:nvSpPr>
        <p:spPr bwMode="auto">
          <a:xfrm>
            <a:off x="6057900" y="2286000"/>
            <a:ext cx="34607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 b="1" i="1">
                <a:latin typeface="Times New Roman" pitchFamily="18" charset="0"/>
              </a:rPr>
              <a:t>x’</a:t>
            </a:r>
          </a:p>
        </p:txBody>
      </p:sp>
      <p:graphicFrame>
        <p:nvGraphicFramePr>
          <p:cNvPr id="679972" name="Object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91142340"/>
              </p:ext>
            </p:extLst>
          </p:nvPr>
        </p:nvGraphicFramePr>
        <p:xfrm>
          <a:off x="1223963" y="5943600"/>
          <a:ext cx="1971675" cy="644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8" name="Equation" r:id="rId5" imgW="698400" imgH="228600" progId="Equation.3">
                  <p:embed/>
                </p:oleObj>
              </mc:Choice>
              <mc:Fallback>
                <p:oleObj name="Equation" r:id="rId5" imgW="6984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23963" y="5943600"/>
                        <a:ext cx="1971675" cy="6445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79973" name="Object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1430079"/>
              </p:ext>
            </p:extLst>
          </p:nvPr>
        </p:nvGraphicFramePr>
        <p:xfrm>
          <a:off x="4187825" y="5905500"/>
          <a:ext cx="4314825" cy="687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9" name="Equation" r:id="rId7" imgW="1485720" imgH="228600" progId="Equation.3">
                  <p:embed/>
                </p:oleObj>
              </mc:Choice>
              <mc:Fallback>
                <p:oleObj name="Equation" r:id="rId7" imgW="148572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87825" y="5905500"/>
                        <a:ext cx="4314825" cy="6873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86" name="Line 38"/>
          <p:cNvSpPr>
            <a:spLocks noChangeShapeType="1"/>
          </p:cNvSpPr>
          <p:nvPr/>
        </p:nvSpPr>
        <p:spPr bwMode="auto">
          <a:xfrm flipV="1">
            <a:off x="1204913" y="3713163"/>
            <a:ext cx="1919287" cy="11112"/>
          </a:xfrm>
          <a:prstGeom prst="line">
            <a:avLst/>
          </a:prstGeom>
          <a:noFill/>
          <a:ln w="38100">
            <a:solidFill>
              <a:srgbClr val="00FF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087" name="Line 39"/>
          <p:cNvSpPr>
            <a:spLocks noChangeShapeType="1"/>
          </p:cNvSpPr>
          <p:nvPr/>
        </p:nvSpPr>
        <p:spPr bwMode="auto">
          <a:xfrm>
            <a:off x="3436938" y="3719513"/>
            <a:ext cx="2105025" cy="1587"/>
          </a:xfrm>
          <a:prstGeom prst="line">
            <a:avLst/>
          </a:prstGeom>
          <a:noFill/>
          <a:ln w="38100">
            <a:solidFill>
              <a:srgbClr val="00FF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088" name="Line 40"/>
          <p:cNvSpPr>
            <a:spLocks noChangeShapeType="1"/>
          </p:cNvSpPr>
          <p:nvPr/>
        </p:nvSpPr>
        <p:spPr bwMode="auto">
          <a:xfrm>
            <a:off x="5883275" y="3719513"/>
            <a:ext cx="1909763" cy="1587"/>
          </a:xfrm>
          <a:prstGeom prst="line">
            <a:avLst/>
          </a:prstGeom>
          <a:noFill/>
          <a:ln w="38100">
            <a:solidFill>
              <a:srgbClr val="00FF00"/>
            </a:solidFill>
            <a:round/>
            <a:headEnd/>
            <a:tailEnd type="stealth" w="lg" len="lg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089" name="Line 41"/>
          <p:cNvSpPr>
            <a:spLocks noChangeShapeType="1"/>
          </p:cNvSpPr>
          <p:nvPr/>
        </p:nvSpPr>
        <p:spPr bwMode="auto">
          <a:xfrm>
            <a:off x="6075363" y="2590800"/>
            <a:ext cx="1717675" cy="1122363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stealth" w="lg" len="lg"/>
            <a:tailEnd type="none" w="lg" len="lg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090" name="Line 42"/>
          <p:cNvSpPr>
            <a:spLocks noChangeShapeType="1"/>
          </p:cNvSpPr>
          <p:nvPr/>
        </p:nvSpPr>
        <p:spPr bwMode="auto">
          <a:xfrm flipV="1">
            <a:off x="1193800" y="2586038"/>
            <a:ext cx="1722438" cy="1116012"/>
          </a:xfrm>
          <a:prstGeom prst="line">
            <a:avLst/>
          </a:prstGeom>
          <a:noFill/>
          <a:ln w="38100">
            <a:solidFill>
              <a:srgbClr val="FF00FF"/>
            </a:solidFill>
            <a:round/>
            <a:headEnd/>
            <a:tailEnd type="stealth" w="lg" len="lg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091" name="Oval 43"/>
          <p:cNvSpPr>
            <a:spLocks noChangeArrowheads="1"/>
          </p:cNvSpPr>
          <p:nvPr/>
        </p:nvSpPr>
        <p:spPr bwMode="auto">
          <a:xfrm>
            <a:off x="3055938" y="3641725"/>
            <a:ext cx="138112" cy="13335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092" name="Oval 44"/>
          <p:cNvSpPr>
            <a:spLocks noChangeArrowheads="1"/>
          </p:cNvSpPr>
          <p:nvPr/>
        </p:nvSpPr>
        <p:spPr bwMode="auto">
          <a:xfrm>
            <a:off x="5786438" y="3668713"/>
            <a:ext cx="138112" cy="13335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55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99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99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9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9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9971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Epipolar constraint: Uncalibrated case</a:t>
            </a:r>
          </a:p>
        </p:txBody>
      </p:sp>
      <p:pic>
        <p:nvPicPr>
          <p:cNvPr id="4102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90600" y="1219200"/>
            <a:ext cx="7010400" cy="281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03" name="Rectangle 4"/>
          <p:cNvSpPr>
            <a:spLocks noChangeArrowheads="1"/>
          </p:cNvSpPr>
          <p:nvPr/>
        </p:nvSpPr>
        <p:spPr bwMode="auto">
          <a:xfrm>
            <a:off x="1060450" y="1806575"/>
            <a:ext cx="207963" cy="26511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04" name="Rectangle 5"/>
          <p:cNvSpPr>
            <a:spLocks noChangeArrowheads="1"/>
          </p:cNvSpPr>
          <p:nvPr/>
        </p:nvSpPr>
        <p:spPr bwMode="auto">
          <a:xfrm>
            <a:off x="7669213" y="1814513"/>
            <a:ext cx="293687" cy="2667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05" name="Text Box 6"/>
          <p:cNvSpPr txBox="1">
            <a:spLocks noChangeArrowheads="1"/>
          </p:cNvSpPr>
          <p:nvPr/>
        </p:nvSpPr>
        <p:spPr bwMode="auto">
          <a:xfrm>
            <a:off x="4391025" y="1143000"/>
            <a:ext cx="338138" cy="36988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 b="1" i="1">
                <a:latin typeface="Times New Roman" pitchFamily="18" charset="0"/>
              </a:rPr>
              <a:t>X</a:t>
            </a:r>
          </a:p>
        </p:txBody>
      </p:sp>
      <p:sp>
        <p:nvSpPr>
          <p:cNvPr id="4106" name="Freeform 7"/>
          <p:cNvSpPr>
            <a:spLocks/>
          </p:cNvSpPr>
          <p:nvPr/>
        </p:nvSpPr>
        <p:spPr bwMode="auto">
          <a:xfrm>
            <a:off x="2655888" y="2468563"/>
            <a:ext cx="209550" cy="198437"/>
          </a:xfrm>
          <a:custGeom>
            <a:avLst/>
            <a:gdLst>
              <a:gd name="T0" fmla="*/ 2147483647 w 144"/>
              <a:gd name="T1" fmla="*/ 0 h 144"/>
              <a:gd name="T2" fmla="*/ 0 w 144"/>
              <a:gd name="T3" fmla="*/ 2147483647 h 144"/>
              <a:gd name="T4" fmla="*/ 2147483647 w 144"/>
              <a:gd name="T5" fmla="*/ 2147483647 h 144"/>
              <a:gd name="T6" fmla="*/ 2147483647 w 144"/>
              <a:gd name="T7" fmla="*/ 2147483647 h 144"/>
              <a:gd name="T8" fmla="*/ 2147483647 w 144"/>
              <a:gd name="T9" fmla="*/ 0 h 144"/>
              <a:gd name="T10" fmla="*/ 2147483647 w 144"/>
              <a:gd name="T11" fmla="*/ 0 h 14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44"/>
              <a:gd name="T19" fmla="*/ 0 h 144"/>
              <a:gd name="T20" fmla="*/ 144 w 144"/>
              <a:gd name="T21" fmla="*/ 144 h 144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44" h="144">
                <a:moveTo>
                  <a:pt x="48" y="0"/>
                </a:moveTo>
                <a:lnTo>
                  <a:pt x="0" y="96"/>
                </a:lnTo>
                <a:lnTo>
                  <a:pt x="48" y="144"/>
                </a:lnTo>
                <a:lnTo>
                  <a:pt x="144" y="96"/>
                </a:lnTo>
                <a:lnTo>
                  <a:pt x="144" y="0"/>
                </a:lnTo>
                <a:lnTo>
                  <a:pt x="48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107" name="Text Box 8"/>
          <p:cNvSpPr txBox="1">
            <a:spLocks noChangeArrowheads="1"/>
          </p:cNvSpPr>
          <p:nvPr/>
        </p:nvSpPr>
        <p:spPr bwMode="auto">
          <a:xfrm>
            <a:off x="2655888" y="2286000"/>
            <a:ext cx="192087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 b="1" i="1">
                <a:latin typeface="Times New Roman" pitchFamily="18" charset="0"/>
              </a:rPr>
              <a:t>x</a:t>
            </a:r>
          </a:p>
        </p:txBody>
      </p:sp>
      <p:sp>
        <p:nvSpPr>
          <p:cNvPr id="4108" name="Freeform 9"/>
          <p:cNvSpPr>
            <a:spLocks/>
          </p:cNvSpPr>
          <p:nvPr/>
        </p:nvSpPr>
        <p:spPr bwMode="auto">
          <a:xfrm>
            <a:off x="6126163" y="2446338"/>
            <a:ext cx="209550" cy="198437"/>
          </a:xfrm>
          <a:custGeom>
            <a:avLst/>
            <a:gdLst>
              <a:gd name="T0" fmla="*/ 2147483647 w 144"/>
              <a:gd name="T1" fmla="*/ 0 h 144"/>
              <a:gd name="T2" fmla="*/ 0 w 144"/>
              <a:gd name="T3" fmla="*/ 2147483647 h 144"/>
              <a:gd name="T4" fmla="*/ 2147483647 w 144"/>
              <a:gd name="T5" fmla="*/ 2147483647 h 144"/>
              <a:gd name="T6" fmla="*/ 2147483647 w 144"/>
              <a:gd name="T7" fmla="*/ 2147483647 h 144"/>
              <a:gd name="T8" fmla="*/ 2147483647 w 144"/>
              <a:gd name="T9" fmla="*/ 0 h 144"/>
              <a:gd name="T10" fmla="*/ 2147483647 w 144"/>
              <a:gd name="T11" fmla="*/ 0 h 14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44"/>
              <a:gd name="T19" fmla="*/ 0 h 144"/>
              <a:gd name="T20" fmla="*/ 144 w 144"/>
              <a:gd name="T21" fmla="*/ 144 h 144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44" h="144">
                <a:moveTo>
                  <a:pt x="48" y="0"/>
                </a:moveTo>
                <a:lnTo>
                  <a:pt x="0" y="96"/>
                </a:lnTo>
                <a:lnTo>
                  <a:pt x="48" y="144"/>
                </a:lnTo>
                <a:lnTo>
                  <a:pt x="144" y="96"/>
                </a:lnTo>
                <a:lnTo>
                  <a:pt x="144" y="0"/>
                </a:lnTo>
                <a:lnTo>
                  <a:pt x="48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109" name="Text Box 10"/>
          <p:cNvSpPr txBox="1">
            <a:spLocks noChangeArrowheads="1"/>
          </p:cNvSpPr>
          <p:nvPr/>
        </p:nvSpPr>
        <p:spPr bwMode="auto">
          <a:xfrm>
            <a:off x="6057900" y="2286000"/>
            <a:ext cx="34607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 b="1" i="1">
                <a:latin typeface="Times New Roman" pitchFamily="18" charset="0"/>
              </a:rPr>
              <a:t>x’</a:t>
            </a:r>
          </a:p>
        </p:txBody>
      </p:sp>
      <p:sp>
        <p:nvSpPr>
          <p:cNvPr id="4110" name="Line 11"/>
          <p:cNvSpPr>
            <a:spLocks noChangeShapeType="1"/>
          </p:cNvSpPr>
          <p:nvPr/>
        </p:nvSpPr>
        <p:spPr bwMode="auto">
          <a:xfrm flipV="1">
            <a:off x="1204913" y="3713163"/>
            <a:ext cx="1919287" cy="11112"/>
          </a:xfrm>
          <a:prstGeom prst="line">
            <a:avLst/>
          </a:prstGeom>
          <a:noFill/>
          <a:ln w="38100">
            <a:solidFill>
              <a:srgbClr val="00FF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11" name="Line 12"/>
          <p:cNvSpPr>
            <a:spLocks noChangeShapeType="1"/>
          </p:cNvSpPr>
          <p:nvPr/>
        </p:nvSpPr>
        <p:spPr bwMode="auto">
          <a:xfrm>
            <a:off x="3436938" y="3719513"/>
            <a:ext cx="2105025" cy="1587"/>
          </a:xfrm>
          <a:prstGeom prst="line">
            <a:avLst/>
          </a:prstGeom>
          <a:noFill/>
          <a:ln w="38100">
            <a:solidFill>
              <a:srgbClr val="00FF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12" name="Line 13"/>
          <p:cNvSpPr>
            <a:spLocks noChangeShapeType="1"/>
          </p:cNvSpPr>
          <p:nvPr/>
        </p:nvSpPr>
        <p:spPr bwMode="auto">
          <a:xfrm>
            <a:off x="5883275" y="3719513"/>
            <a:ext cx="1909763" cy="1587"/>
          </a:xfrm>
          <a:prstGeom prst="line">
            <a:avLst/>
          </a:prstGeom>
          <a:noFill/>
          <a:ln w="38100">
            <a:solidFill>
              <a:srgbClr val="00FF00"/>
            </a:solidFill>
            <a:round/>
            <a:headEnd/>
            <a:tailEnd type="stealth" w="lg" len="lg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13" name="Line 14"/>
          <p:cNvSpPr>
            <a:spLocks noChangeShapeType="1"/>
          </p:cNvSpPr>
          <p:nvPr/>
        </p:nvSpPr>
        <p:spPr bwMode="auto">
          <a:xfrm>
            <a:off x="6075363" y="2590800"/>
            <a:ext cx="1717675" cy="1122363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stealth" w="lg" len="lg"/>
            <a:tailEnd type="none" w="lg" len="lg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14" name="Line 15"/>
          <p:cNvSpPr>
            <a:spLocks noChangeShapeType="1"/>
          </p:cNvSpPr>
          <p:nvPr/>
        </p:nvSpPr>
        <p:spPr bwMode="auto">
          <a:xfrm flipV="1">
            <a:off x="1193800" y="2586038"/>
            <a:ext cx="1722438" cy="1116012"/>
          </a:xfrm>
          <a:prstGeom prst="line">
            <a:avLst/>
          </a:prstGeom>
          <a:noFill/>
          <a:ln w="38100">
            <a:solidFill>
              <a:srgbClr val="FF00FF"/>
            </a:solidFill>
            <a:round/>
            <a:headEnd/>
            <a:tailEnd type="stealth" w="lg" len="lg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15" name="Oval 16"/>
          <p:cNvSpPr>
            <a:spLocks noChangeArrowheads="1"/>
          </p:cNvSpPr>
          <p:nvPr/>
        </p:nvSpPr>
        <p:spPr bwMode="auto">
          <a:xfrm>
            <a:off x="3055938" y="3641725"/>
            <a:ext cx="138112" cy="13335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16" name="Oval 17"/>
          <p:cNvSpPr>
            <a:spLocks noChangeArrowheads="1"/>
          </p:cNvSpPr>
          <p:nvPr/>
        </p:nvSpPr>
        <p:spPr bwMode="auto">
          <a:xfrm>
            <a:off x="5786438" y="3668713"/>
            <a:ext cx="138112" cy="13335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85074" name="Text Box 18"/>
          <p:cNvSpPr txBox="1">
            <a:spLocks noChangeArrowheads="1"/>
          </p:cNvSpPr>
          <p:nvPr/>
        </p:nvSpPr>
        <p:spPr bwMode="auto">
          <a:xfrm>
            <a:off x="5105400" y="5322888"/>
            <a:ext cx="3079750" cy="731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/>
              <a:t>Fundamental Matrix</a:t>
            </a:r>
          </a:p>
          <a:p>
            <a:r>
              <a:rPr lang="en-US" sz="1800"/>
              <a:t>(Faugeras and Luong, 1992)</a:t>
            </a:r>
            <a:endParaRPr lang="en-US"/>
          </a:p>
        </p:txBody>
      </p:sp>
      <p:sp>
        <p:nvSpPr>
          <p:cNvPr id="685075" name="Rectangle 19"/>
          <p:cNvSpPr>
            <a:spLocks noChangeArrowheads="1"/>
          </p:cNvSpPr>
          <p:nvPr/>
        </p:nvSpPr>
        <p:spPr bwMode="auto">
          <a:xfrm>
            <a:off x="4800600" y="5238750"/>
            <a:ext cx="3657600" cy="914400"/>
          </a:xfrm>
          <a:prstGeom prst="rect">
            <a:avLst/>
          </a:prstGeom>
          <a:noFill/>
          <a:ln w="28575">
            <a:solidFill>
              <a:srgbClr val="CC33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85076" name="AutoShape 20"/>
          <p:cNvSpPr>
            <a:spLocks noChangeArrowheads="1"/>
          </p:cNvSpPr>
          <p:nvPr/>
        </p:nvSpPr>
        <p:spPr bwMode="auto">
          <a:xfrm>
            <a:off x="6400800" y="4629150"/>
            <a:ext cx="457200" cy="457200"/>
          </a:xfrm>
          <a:prstGeom prst="downArrow">
            <a:avLst>
              <a:gd name="adj1" fmla="val 50000"/>
              <a:gd name="adj2" fmla="val 2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4098" name="Object 21"/>
          <p:cNvGraphicFramePr>
            <a:graphicFrameLocks noGrp="1" noChangeAspect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711358690"/>
              </p:ext>
            </p:extLst>
          </p:nvPr>
        </p:nvGraphicFramePr>
        <p:xfrm>
          <a:off x="609600" y="4060825"/>
          <a:ext cx="1828800" cy="598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7" name="Equation" r:id="rId5" imgW="698400" imgH="228600" progId="Equation.3">
                  <p:embed/>
                </p:oleObj>
              </mc:Choice>
              <mc:Fallback>
                <p:oleObj name="Equation" r:id="rId5" imgW="6984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" y="4060825"/>
                        <a:ext cx="1828800" cy="5984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99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86677762"/>
              </p:ext>
            </p:extLst>
          </p:nvPr>
        </p:nvGraphicFramePr>
        <p:xfrm>
          <a:off x="466725" y="4778375"/>
          <a:ext cx="2063750" cy="1376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8" name="Equation" r:id="rId7" imgW="711000" imgH="457200" progId="Equation.3">
                  <p:embed/>
                </p:oleObj>
              </mc:Choice>
              <mc:Fallback>
                <p:oleObj name="Equation" r:id="rId7" imgW="71100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6725" y="4778375"/>
                        <a:ext cx="2063750" cy="13763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23"/>
          <p:cNvGrpSpPr>
            <a:grpSpLocks/>
          </p:cNvGrpSpPr>
          <p:nvPr/>
        </p:nvGrpSpPr>
        <p:grpSpPr bwMode="auto">
          <a:xfrm>
            <a:off x="2743200" y="4064000"/>
            <a:ext cx="6129338" cy="565150"/>
            <a:chOff x="1728" y="2560"/>
            <a:chExt cx="3861" cy="356"/>
          </a:xfrm>
        </p:grpSpPr>
        <p:sp>
          <p:nvSpPr>
            <p:cNvPr id="4121" name="AutoShape 24"/>
            <p:cNvSpPr>
              <a:spLocks noChangeArrowheads="1"/>
            </p:cNvSpPr>
            <p:nvPr/>
          </p:nvSpPr>
          <p:spPr bwMode="auto">
            <a:xfrm>
              <a:off x="1728" y="2628"/>
              <a:ext cx="432" cy="240"/>
            </a:xfrm>
            <a:prstGeom prst="rightArrow">
              <a:avLst>
                <a:gd name="adj1" fmla="val 50000"/>
                <a:gd name="adj2" fmla="val 45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aphicFrame>
          <p:nvGraphicFramePr>
            <p:cNvPr id="4100" name="Object 2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923166675"/>
                </p:ext>
              </p:extLst>
            </p:nvPr>
          </p:nvGraphicFramePr>
          <p:xfrm>
            <a:off x="2187" y="2560"/>
            <a:ext cx="3402" cy="35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259" name="Equation" r:id="rId9" imgW="2184120" imgH="228600" progId="Equation.3">
                    <p:embed/>
                  </p:oleObj>
                </mc:Choice>
                <mc:Fallback>
                  <p:oleObj name="Equation" r:id="rId9" imgW="2184120" imgH="2286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187" y="2560"/>
                          <a:ext cx="3402" cy="35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1413058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5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5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5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5074" grpId="0" autoUpdateAnimBg="0"/>
      <p:bldP spid="685075" grpId="0" animBg="1"/>
      <p:bldP spid="685076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Estimating the fundamental matrix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8998" t="7423" r="9002" b="-4869"/>
          <a:stretch/>
        </p:blipFill>
        <p:spPr>
          <a:xfrm>
            <a:off x="256001" y="1837944"/>
            <a:ext cx="8659399" cy="4181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825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2" name="AutoShape 12"/>
          <p:cNvSpPr>
            <a:spLocks noChangeArrowheads="1"/>
          </p:cNvSpPr>
          <p:nvPr/>
        </p:nvSpPr>
        <p:spPr bwMode="auto">
          <a:xfrm>
            <a:off x="4114800" y="2286000"/>
            <a:ext cx="533400" cy="533400"/>
          </a:xfrm>
          <a:prstGeom prst="rightArrow">
            <a:avLst>
              <a:gd name="adj1" fmla="val 50000"/>
              <a:gd name="adj2" fmla="val 2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573453" name="AutoShape 13"/>
          <p:cNvSpPr>
            <a:spLocks noChangeArrowheads="1"/>
          </p:cNvSpPr>
          <p:nvPr/>
        </p:nvSpPr>
        <p:spPr bwMode="auto">
          <a:xfrm rot="8550886">
            <a:off x="4191000" y="3352800"/>
            <a:ext cx="533400" cy="533400"/>
          </a:xfrm>
          <a:prstGeom prst="rightArrow">
            <a:avLst>
              <a:gd name="adj1" fmla="val 50000"/>
              <a:gd name="adj2" fmla="val 2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6153" name="Rectangle 1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The eight-point algorithm</a:t>
            </a:r>
          </a:p>
        </p:txBody>
      </p:sp>
      <p:sp>
        <p:nvSpPr>
          <p:cNvPr id="6156" name="Text Box 9"/>
          <p:cNvSpPr txBox="1">
            <a:spLocks noChangeArrowheads="1"/>
          </p:cNvSpPr>
          <p:nvPr/>
        </p:nvSpPr>
        <p:spPr bwMode="auto">
          <a:xfrm>
            <a:off x="228600" y="4461808"/>
            <a:ext cx="3581400" cy="1938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000000"/>
                </a:solidFill>
                <a:cs typeface="Arial" charset="0"/>
              </a:rPr>
              <a:t>Enforce rank-2 constraint (take </a:t>
            </a:r>
            <a:r>
              <a:rPr lang="en-US" sz="2400" dirty="0">
                <a:solidFill>
                  <a:srgbClr val="000000"/>
                </a:solidFill>
                <a:cs typeface="Arial" charset="0"/>
              </a:rPr>
              <a:t>SVD </a:t>
            </a:r>
            <a:r>
              <a:rPr lang="en-US" sz="2400" dirty="0">
                <a:solidFill>
                  <a:srgbClr val="000000"/>
                </a:solidFill>
                <a:cs typeface="Arial" charset="0"/>
              </a:rPr>
              <a:t/>
            </a:r>
            <a:br>
              <a:rPr lang="en-US" sz="2400" dirty="0">
                <a:solidFill>
                  <a:srgbClr val="000000"/>
                </a:solidFill>
                <a:cs typeface="Arial" charset="0"/>
              </a:rPr>
            </a:br>
            <a:r>
              <a:rPr lang="en-US" sz="2400" dirty="0">
                <a:solidFill>
                  <a:srgbClr val="000000"/>
                </a:solidFill>
                <a:cs typeface="Arial" charset="0"/>
              </a:rPr>
              <a:t>of </a:t>
            </a:r>
            <a:r>
              <a:rPr lang="en-US" sz="2400" b="1" i="1" dirty="0">
                <a:solidFill>
                  <a:srgbClr val="000000"/>
                </a:solidFill>
                <a:cs typeface="Arial" charset="0"/>
              </a:rPr>
              <a:t>F</a:t>
            </a:r>
            <a:r>
              <a:rPr lang="en-US" sz="2400" dirty="0">
                <a:solidFill>
                  <a:srgbClr val="000000"/>
                </a:solidFill>
                <a:cs typeface="Arial" charset="0"/>
              </a:rPr>
              <a:t> and throw out the smallest singular value)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0000"/>
              </a:solidFill>
              <a:cs typeface="Arial" charset="0"/>
            </a:endParaRPr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18360154"/>
              </p:ext>
            </p:extLst>
          </p:nvPr>
        </p:nvGraphicFramePr>
        <p:xfrm>
          <a:off x="381000" y="1930400"/>
          <a:ext cx="3538538" cy="1193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81" name="Equation" r:id="rId4" imgW="2108160" imgH="711000" progId="Equation.3">
                  <p:embed/>
                </p:oleObj>
              </mc:Choice>
              <mc:Fallback>
                <p:oleObj name="Equation" r:id="rId4" imgW="2108160" imgH="7110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81000" y="1930400"/>
                        <a:ext cx="3538538" cy="1193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13025078"/>
              </p:ext>
            </p:extLst>
          </p:nvPr>
        </p:nvGraphicFramePr>
        <p:xfrm>
          <a:off x="4792663" y="1038225"/>
          <a:ext cx="4243387" cy="300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82" name="Equation" r:id="rId6" imgW="2946240" imgH="2082600" progId="Equation.3">
                  <p:embed/>
                </p:oleObj>
              </mc:Choice>
              <mc:Fallback>
                <p:oleObj name="Equation" r:id="rId6" imgW="2946240" imgH="2082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92663" y="1038225"/>
                        <a:ext cx="4243387" cy="3000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39648747"/>
              </p:ext>
            </p:extLst>
          </p:nvPr>
        </p:nvGraphicFramePr>
        <p:xfrm>
          <a:off x="736600" y="1066800"/>
          <a:ext cx="33782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83" name="Equation" r:id="rId8" imgW="1688760" imgH="228600" progId="Equation.3">
                  <p:embed/>
                </p:oleObj>
              </mc:Choice>
              <mc:Fallback>
                <p:oleObj name="Equation" r:id="rId8" imgW="168876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736600" y="1066800"/>
                        <a:ext cx="3378200" cy="457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3" name="Picture 2"/>
          <p:cNvPicPr>
            <a:picLocks noChangeAspect="1" noChangeArrowheads="1"/>
          </p:cNvPicPr>
          <p:nvPr/>
        </p:nvPicPr>
        <p:blipFill rotWithShape="1">
          <a:blip r:embed="rId10" cstate="print"/>
          <a:srcRect l="20130" t="12891" r="8963" b="31051"/>
          <a:stretch/>
        </p:blipFill>
        <p:spPr bwMode="auto">
          <a:xfrm>
            <a:off x="3990372" y="4191000"/>
            <a:ext cx="5145024" cy="24871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Text Box 9"/>
          <p:cNvSpPr txBox="1">
            <a:spLocks noChangeArrowheads="1"/>
          </p:cNvSpPr>
          <p:nvPr/>
        </p:nvSpPr>
        <p:spPr bwMode="auto">
          <a:xfrm>
            <a:off x="4953000" y="2773740"/>
            <a:ext cx="3276600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000000"/>
                </a:solidFill>
                <a:cs typeface="Arial" charset="0"/>
              </a:rPr>
              <a:t>Solve homogeneous linear system using eight or more matches</a:t>
            </a:r>
            <a:endParaRPr lang="en-US" sz="2400" dirty="0">
              <a:solidFill>
                <a:srgbClr val="000000"/>
              </a:solidFill>
              <a:cs typeface="Arial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0000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3242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3452" grpId="0" animBg="1"/>
      <p:bldP spid="573453" grpId="0" animBg="1"/>
      <p:bldP spid="6156" grpId="0"/>
      <p:bldP spid="14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Problem with eight-point algorithm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28815122"/>
              </p:ext>
            </p:extLst>
          </p:nvPr>
        </p:nvGraphicFramePr>
        <p:xfrm>
          <a:off x="1763713" y="1371600"/>
          <a:ext cx="6572250" cy="426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5" name="Equation" r:id="rId4" imgW="2857320" imgH="1854000" progId="Equation.3">
                  <p:embed/>
                </p:oleObj>
              </mc:Choice>
              <mc:Fallback>
                <p:oleObj name="Equation" r:id="rId4" imgW="2857320" imgH="1854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63713" y="1371600"/>
                        <a:ext cx="6572250" cy="426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53505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9" name="Rectangle 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Recall: Pinhole camera model</a:t>
            </a:r>
          </a:p>
        </p:txBody>
      </p:sp>
      <p:sp>
        <p:nvSpPr>
          <p:cNvPr id="78850" name="Rectangle 16"/>
          <p:cNvSpPr>
            <a:spLocks noGrp="1" noChangeArrowheads="1"/>
          </p:cNvSpPr>
          <p:nvPr>
            <p:ph type="body" idx="1"/>
          </p:nvPr>
        </p:nvSpPr>
        <p:spPr>
          <a:xfrm>
            <a:off x="457200" y="3657600"/>
            <a:ext cx="8305800" cy="2971800"/>
          </a:xfrm>
        </p:spPr>
        <p:txBody>
          <a:bodyPr/>
          <a:lstStyle/>
          <a:p>
            <a:r>
              <a:rPr lang="en-US" altLang="en-US" b="1" smtClean="0"/>
              <a:t>Principal axis:</a:t>
            </a:r>
            <a:r>
              <a:rPr lang="en-US" altLang="en-US" smtClean="0"/>
              <a:t> line from the camera center perpendicular to the image plane</a:t>
            </a:r>
          </a:p>
          <a:p>
            <a:r>
              <a:rPr lang="en-US" altLang="en-US" b="1" smtClean="0"/>
              <a:t>Normalized (camera) coordinate system:</a:t>
            </a:r>
            <a:r>
              <a:rPr lang="en-US" altLang="en-US" smtClean="0"/>
              <a:t> camera center is at the origin and the principal axis is the z-axis</a:t>
            </a:r>
          </a:p>
        </p:txBody>
      </p:sp>
      <p:pic>
        <p:nvPicPr>
          <p:cNvPr id="78851" name="Picture 20" descr="fig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240"/>
          <a:stretch>
            <a:fillRect/>
          </a:stretch>
        </p:blipFill>
        <p:spPr bwMode="auto">
          <a:xfrm>
            <a:off x="847725" y="1182688"/>
            <a:ext cx="4159250" cy="2112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31440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45376469"/>
              </p:ext>
            </p:extLst>
          </p:nvPr>
        </p:nvGraphicFramePr>
        <p:xfrm>
          <a:off x="1763713" y="1371600"/>
          <a:ext cx="6572250" cy="426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19" name="Equation" r:id="rId4" imgW="2857320" imgH="1854000" progId="Equation.3">
                  <p:embed/>
                </p:oleObj>
              </mc:Choice>
              <mc:Fallback>
                <p:oleObj name="Equation" r:id="rId4" imgW="2857320" imgH="1854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63713" y="1371600"/>
                        <a:ext cx="6572250" cy="426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219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Problem with eight-point algorithm</a:t>
            </a:r>
          </a:p>
        </p:txBody>
      </p:sp>
      <p:sp>
        <p:nvSpPr>
          <p:cNvPr id="716807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685800" y="5257800"/>
            <a:ext cx="7772400" cy="1295400"/>
          </a:xfrm>
          <a:noFill/>
        </p:spPr>
        <p:txBody>
          <a:bodyPr/>
          <a:lstStyle/>
          <a:p>
            <a:r>
              <a:rPr lang="en-US" smtClean="0"/>
              <a:t>Poor numerical conditioning</a:t>
            </a:r>
          </a:p>
          <a:p>
            <a:r>
              <a:rPr lang="en-US" smtClean="0"/>
              <a:t>Can be fixed by rescaling the data</a:t>
            </a:r>
          </a:p>
        </p:txBody>
      </p:sp>
      <p:pic>
        <p:nvPicPr>
          <p:cNvPr id="9222" name="Picture 5"/>
          <p:cNvPicPr>
            <a:picLocks noChangeAspect="1" noChangeArrowheads="1"/>
          </p:cNvPicPr>
          <p:nvPr/>
        </p:nvPicPr>
        <p:blipFill>
          <a:blip r:embed="rId6" cstate="print"/>
          <a:srcRect r="11034"/>
          <a:stretch>
            <a:fillRect/>
          </a:stretch>
        </p:blipFill>
        <p:spPr bwMode="auto">
          <a:xfrm>
            <a:off x="704850" y="2593975"/>
            <a:ext cx="6076950" cy="1901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766702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6807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1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The normalized eight-point algorithm</a:t>
            </a:r>
          </a:p>
        </p:txBody>
      </p:sp>
      <p:sp>
        <p:nvSpPr>
          <p:cNvPr id="581645" name="Rectangle 13"/>
          <p:cNvSpPr>
            <a:spLocks noGrp="1" noChangeArrowheads="1"/>
          </p:cNvSpPr>
          <p:nvPr>
            <p:ph type="body" idx="1"/>
          </p:nvPr>
        </p:nvSpPr>
        <p:spPr>
          <a:xfrm>
            <a:off x="685800" y="1524000"/>
            <a:ext cx="7772400" cy="5105400"/>
          </a:xfrm>
        </p:spPr>
        <p:txBody>
          <a:bodyPr/>
          <a:lstStyle/>
          <a:p>
            <a:pPr>
              <a:buFontTx/>
              <a:buChar char="•"/>
            </a:pPr>
            <a:r>
              <a:rPr lang="en-US" sz="2400" dirty="0" smtClean="0"/>
              <a:t>Center the image data at the origin, and scale it so the mean squared distance between the origin and the data points is 2 pixels</a:t>
            </a:r>
          </a:p>
          <a:p>
            <a:pPr>
              <a:buFontTx/>
              <a:buChar char="•"/>
            </a:pPr>
            <a:r>
              <a:rPr lang="en-US" sz="2400" dirty="0" smtClean="0"/>
              <a:t>Use the eight-point algorithm to compute </a:t>
            </a:r>
            <a:r>
              <a:rPr lang="en-US" sz="2400" b="1" i="1" dirty="0" smtClean="0"/>
              <a:t>F</a:t>
            </a:r>
            <a:r>
              <a:rPr lang="en-US" sz="2400" dirty="0" smtClean="0"/>
              <a:t> from the normalized points</a:t>
            </a:r>
          </a:p>
          <a:p>
            <a:pPr>
              <a:buFontTx/>
              <a:buChar char="•"/>
            </a:pPr>
            <a:r>
              <a:rPr lang="en-US" sz="2400" dirty="0" smtClean="0"/>
              <a:t>Enforce the rank-2 constraint (for example, take SVD of </a:t>
            </a:r>
            <a:r>
              <a:rPr lang="en-US" sz="2400" b="1" i="1" dirty="0" smtClean="0"/>
              <a:t>F</a:t>
            </a:r>
            <a:r>
              <a:rPr lang="en-US" sz="2400" dirty="0" smtClean="0"/>
              <a:t> and throw out the smallest singular value)</a:t>
            </a:r>
          </a:p>
          <a:p>
            <a:pPr>
              <a:buFontTx/>
              <a:buChar char="•"/>
            </a:pPr>
            <a:r>
              <a:rPr lang="en-US" sz="2400" dirty="0" smtClean="0"/>
              <a:t>Transform fundamental matrix back to original units: if </a:t>
            </a:r>
            <a:r>
              <a:rPr lang="en-US" sz="2400" b="1" i="1" dirty="0" smtClean="0"/>
              <a:t>T</a:t>
            </a:r>
            <a:r>
              <a:rPr lang="en-US" sz="2400" dirty="0" smtClean="0"/>
              <a:t> and </a:t>
            </a:r>
            <a:r>
              <a:rPr lang="en-US" sz="2400" b="1" i="1" dirty="0" smtClean="0"/>
              <a:t>T</a:t>
            </a:r>
            <a:r>
              <a:rPr lang="en-US" sz="2400" i="1" dirty="0" smtClean="0"/>
              <a:t>’</a:t>
            </a:r>
            <a:r>
              <a:rPr lang="en-US" sz="2400" dirty="0" smtClean="0"/>
              <a:t> are the normalizing transformations in the two images, than the fundamental matrix in original coordinates is </a:t>
            </a:r>
            <a:r>
              <a:rPr lang="en-US" sz="2400" b="1" i="1" dirty="0" smtClean="0"/>
              <a:t>T</a:t>
            </a:r>
            <a:r>
              <a:rPr lang="en-US" sz="2400" i="1" dirty="0" smtClean="0"/>
              <a:t>’</a:t>
            </a:r>
            <a:r>
              <a:rPr lang="en-US" sz="2400" i="1" baseline="30000" dirty="0" smtClean="0"/>
              <a:t>T</a:t>
            </a:r>
            <a:r>
              <a:rPr lang="en-US" sz="2400" b="1" i="1" baseline="30000" dirty="0" smtClean="0"/>
              <a:t> </a:t>
            </a:r>
            <a:r>
              <a:rPr lang="en-US" sz="2400" b="1" i="1" dirty="0" smtClean="0"/>
              <a:t>F T</a:t>
            </a:r>
          </a:p>
        </p:txBody>
      </p:sp>
      <p:sp>
        <p:nvSpPr>
          <p:cNvPr id="25604" name="Text Box 12"/>
          <p:cNvSpPr txBox="1">
            <a:spLocks noChangeArrowheads="1"/>
          </p:cNvSpPr>
          <p:nvPr/>
        </p:nvSpPr>
        <p:spPr bwMode="auto">
          <a:xfrm>
            <a:off x="3336925" y="914400"/>
            <a:ext cx="220186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  <a:cs typeface="Arial" charset="0"/>
              </a:rPr>
              <a:t>(Hartley, 1995)</a:t>
            </a:r>
          </a:p>
        </p:txBody>
      </p:sp>
    </p:spTree>
    <p:extLst>
      <p:ext uri="{BB962C8B-B14F-4D97-AF65-F5344CB8AC3E}">
        <p14:creationId xmlns:p14="http://schemas.microsoft.com/office/powerpoint/2010/main" val="3891912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6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6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6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6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1645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Nonlinear estimation</a:t>
            </a:r>
          </a:p>
        </p:txBody>
      </p:sp>
      <p:sp>
        <p:nvSpPr>
          <p:cNvPr id="717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143000"/>
            <a:ext cx="8610600" cy="5029200"/>
          </a:xfrm>
        </p:spPr>
        <p:txBody>
          <a:bodyPr/>
          <a:lstStyle/>
          <a:p>
            <a:pPr>
              <a:buFontTx/>
              <a:buChar char="•"/>
            </a:pPr>
            <a:r>
              <a:rPr lang="en-US" sz="2400" dirty="0" smtClean="0"/>
              <a:t>Linear estimation minimizes the sum of squared </a:t>
            </a:r>
            <a:r>
              <a:rPr lang="en-US" sz="2400" i="1" dirty="0" smtClean="0"/>
              <a:t>algebraic</a:t>
            </a:r>
            <a:r>
              <a:rPr lang="en-US" sz="2400" dirty="0" smtClean="0"/>
              <a:t> distances between points </a:t>
            </a:r>
            <a:r>
              <a:rPr lang="en-US" sz="2400" b="1" i="1" dirty="0" err="1" smtClean="0"/>
              <a:t>x</a:t>
            </a:r>
            <a:r>
              <a:rPr lang="en-US" sz="2400" i="1" dirty="0" err="1" smtClean="0"/>
              <a:t>’</a:t>
            </a:r>
            <a:r>
              <a:rPr lang="en-US" sz="2400" i="1" baseline="-25000" dirty="0" err="1" smtClean="0"/>
              <a:t>i</a:t>
            </a:r>
            <a:r>
              <a:rPr lang="en-US" sz="2400" i="1" baseline="-25000" dirty="0" smtClean="0"/>
              <a:t> </a:t>
            </a:r>
            <a:r>
              <a:rPr lang="en-US" sz="2400" dirty="0" smtClean="0"/>
              <a:t>and </a:t>
            </a:r>
            <a:r>
              <a:rPr lang="en-US" sz="2400" dirty="0" err="1" smtClean="0"/>
              <a:t>epipolar</a:t>
            </a:r>
            <a:r>
              <a:rPr lang="en-US" sz="2400" dirty="0" smtClean="0"/>
              <a:t> lines </a:t>
            </a:r>
            <a:r>
              <a:rPr lang="en-US" sz="2400" b="1" i="1" dirty="0" smtClean="0"/>
              <a:t>F x</a:t>
            </a:r>
            <a:r>
              <a:rPr lang="en-US" sz="2400" i="1" baseline="-25000" dirty="0" smtClean="0"/>
              <a:t>i</a:t>
            </a:r>
            <a:r>
              <a:rPr lang="en-US" sz="2400" dirty="0" smtClean="0"/>
              <a:t> (or points </a:t>
            </a:r>
            <a:r>
              <a:rPr lang="en-US" sz="2400" b="1" i="1" dirty="0" smtClean="0"/>
              <a:t>x</a:t>
            </a:r>
            <a:r>
              <a:rPr lang="en-US" sz="2400" i="1" baseline="-25000" dirty="0" smtClean="0"/>
              <a:t>i</a:t>
            </a:r>
            <a:r>
              <a:rPr lang="en-US" sz="2400" dirty="0" smtClean="0"/>
              <a:t> and </a:t>
            </a:r>
            <a:r>
              <a:rPr lang="en-US" sz="2400" dirty="0" err="1" smtClean="0"/>
              <a:t>epipolar</a:t>
            </a:r>
            <a:r>
              <a:rPr lang="en-US" sz="2400" dirty="0" smtClean="0"/>
              <a:t> lines </a:t>
            </a:r>
            <a:r>
              <a:rPr lang="en-US" sz="2400" b="1" i="1" dirty="0" err="1" smtClean="0"/>
              <a:t>F</a:t>
            </a:r>
            <a:r>
              <a:rPr lang="en-US" sz="2400" i="1" baseline="30000" dirty="0" err="1" smtClean="0"/>
              <a:t>T</a:t>
            </a:r>
            <a:r>
              <a:rPr lang="en-US" sz="2400" b="1" i="1" dirty="0" err="1" smtClean="0"/>
              <a:t>x</a:t>
            </a:r>
            <a:r>
              <a:rPr lang="en-US" sz="2400" i="1" dirty="0" err="1" smtClean="0"/>
              <a:t>’</a:t>
            </a:r>
            <a:r>
              <a:rPr lang="en-US" sz="2400" i="1" baseline="-25000" dirty="0" err="1" smtClean="0"/>
              <a:t>i</a:t>
            </a:r>
            <a:r>
              <a:rPr lang="en-US" sz="2400" dirty="0" smtClean="0"/>
              <a:t>):</a:t>
            </a:r>
          </a:p>
          <a:p>
            <a:pPr>
              <a:buFontTx/>
              <a:buChar char="•"/>
            </a:pPr>
            <a:endParaRPr lang="en-US" sz="2400" dirty="0"/>
          </a:p>
          <a:p>
            <a:pPr marL="0" indent="0"/>
            <a:endParaRPr lang="en-US" sz="2400" dirty="0" smtClean="0"/>
          </a:p>
          <a:p>
            <a:pPr>
              <a:buFontTx/>
              <a:buChar char="•"/>
            </a:pPr>
            <a:r>
              <a:rPr lang="en-US" sz="2400" dirty="0" smtClean="0"/>
              <a:t>Nonlinear approach: minimize sum of squared </a:t>
            </a:r>
            <a:r>
              <a:rPr lang="en-US" sz="2400" i="1" dirty="0" smtClean="0"/>
              <a:t>geometric</a:t>
            </a:r>
            <a:r>
              <a:rPr lang="en-US" sz="2400" dirty="0" smtClean="0"/>
              <a:t> distances</a:t>
            </a:r>
          </a:p>
        </p:txBody>
      </p:sp>
      <p:graphicFrame>
        <p:nvGraphicFramePr>
          <p:cNvPr id="7170" name="Object 8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94541214"/>
              </p:ext>
            </p:extLst>
          </p:nvPr>
        </p:nvGraphicFramePr>
        <p:xfrm>
          <a:off x="3668713" y="2286000"/>
          <a:ext cx="1658937" cy="933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63" name="Equation" r:id="rId4" imgW="812800" imgH="457200" progId="Equation.3">
                  <p:embed/>
                </p:oleObj>
              </mc:Choice>
              <mc:Fallback>
                <p:oleObj name="Equation" r:id="rId4" imgW="81280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68713" y="2286000"/>
                        <a:ext cx="1658937" cy="933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7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8406949"/>
              </p:ext>
            </p:extLst>
          </p:nvPr>
        </p:nvGraphicFramePr>
        <p:xfrm>
          <a:off x="2198688" y="3752850"/>
          <a:ext cx="4432300" cy="1077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64" name="Equation" r:id="rId6" imgW="1879600" imgH="457200" progId="Equation.3">
                  <p:embed/>
                </p:oleObj>
              </mc:Choice>
              <mc:Fallback>
                <p:oleObj name="Equation" r:id="rId6" imgW="187960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98688" y="3752850"/>
                        <a:ext cx="4432300" cy="10779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/>
          <p:cNvSpPr/>
          <p:nvPr/>
        </p:nvSpPr>
        <p:spPr bwMode="auto">
          <a:xfrm>
            <a:off x="2209800" y="4953000"/>
            <a:ext cx="2286000" cy="16764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4800600" y="4953000"/>
            <a:ext cx="2286000" cy="16764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cs typeface="Arial" charset="0"/>
            </a:endParaRPr>
          </a:p>
        </p:txBody>
      </p:sp>
      <p:cxnSp>
        <p:nvCxnSpPr>
          <p:cNvPr id="7" name="Straight Connector 6"/>
          <p:cNvCxnSpPr/>
          <p:nvPr/>
        </p:nvCxnSpPr>
        <p:spPr bwMode="auto">
          <a:xfrm>
            <a:off x="2667000" y="5334000"/>
            <a:ext cx="1371600" cy="91440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4" name="Text Box 8"/>
          <p:cNvSpPr txBox="1">
            <a:spLocks noChangeArrowheads="1"/>
          </p:cNvSpPr>
          <p:nvPr/>
        </p:nvSpPr>
        <p:spPr bwMode="auto">
          <a:xfrm>
            <a:off x="3124200" y="5029200"/>
            <a:ext cx="3810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i="1" dirty="0">
                <a:solidFill>
                  <a:srgbClr val="000000"/>
                </a:solidFill>
                <a:latin typeface="Times New Roman" pitchFamily="18" charset="0"/>
                <a:cs typeface="Arial" charset="0"/>
              </a:rPr>
              <a:t>x</a:t>
            </a:r>
            <a:r>
              <a:rPr lang="en-US" sz="2000" i="1" baseline="-25000" dirty="0">
                <a:solidFill>
                  <a:srgbClr val="000000"/>
                </a:solidFill>
                <a:latin typeface="Times New Roman" pitchFamily="18" charset="0"/>
                <a:cs typeface="Arial" charset="0"/>
              </a:rPr>
              <a:t>i</a:t>
            </a:r>
            <a:endParaRPr lang="en-US" sz="2000" i="1" baseline="-25000" dirty="0">
              <a:solidFill>
                <a:srgbClr val="000000"/>
              </a:solidFill>
              <a:latin typeface="Times New Roman" pitchFamily="18" charset="0"/>
              <a:cs typeface="Arial" charset="0"/>
            </a:endParaRPr>
          </a:p>
        </p:txBody>
      </p:sp>
      <p:graphicFrame>
        <p:nvGraphicFramePr>
          <p:cNvPr id="18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85518161"/>
              </p:ext>
            </p:extLst>
          </p:nvPr>
        </p:nvGraphicFramePr>
        <p:xfrm>
          <a:off x="2819400" y="5830888"/>
          <a:ext cx="614057" cy="417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65" name="Equation" r:id="rId8" imgW="355600" imgH="241300" progId="Equation.3">
                  <p:embed/>
                </p:oleObj>
              </mc:Choice>
              <mc:Fallback>
                <p:oleObj name="Equation" r:id="rId8" imgW="355600" imgH="241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19400" y="5830888"/>
                        <a:ext cx="614057" cy="417512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0" name="Straight Connector 19"/>
          <p:cNvCxnSpPr/>
          <p:nvPr/>
        </p:nvCxnSpPr>
        <p:spPr bwMode="auto">
          <a:xfrm flipV="1">
            <a:off x="5181600" y="5334000"/>
            <a:ext cx="1752600" cy="91440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aphicFrame>
        <p:nvGraphicFramePr>
          <p:cNvPr id="2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74230684"/>
              </p:ext>
            </p:extLst>
          </p:nvPr>
        </p:nvGraphicFramePr>
        <p:xfrm>
          <a:off x="6189662" y="5791200"/>
          <a:ext cx="439738" cy="373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66" name="Equation" r:id="rId10" imgW="254000" imgH="215900" progId="Equation.3">
                  <p:embed/>
                </p:oleObj>
              </mc:Choice>
              <mc:Fallback>
                <p:oleObj name="Equation" r:id="rId10" imgW="254000" imgH="215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9662" y="5791200"/>
                        <a:ext cx="439738" cy="373063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16300197"/>
              </p:ext>
            </p:extLst>
          </p:nvPr>
        </p:nvGraphicFramePr>
        <p:xfrm>
          <a:off x="5486400" y="5126038"/>
          <a:ext cx="307975" cy="374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67" name="Equation" r:id="rId12" imgW="177800" imgH="215900" progId="Equation.3">
                  <p:embed/>
                </p:oleObj>
              </mc:Choice>
              <mc:Fallback>
                <p:oleObj name="Equation" r:id="rId12" imgW="177800" imgH="215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86400" y="5126038"/>
                        <a:ext cx="307975" cy="37465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3" name="Straight Connector 12"/>
          <p:cNvCxnSpPr/>
          <p:nvPr/>
        </p:nvCxnSpPr>
        <p:spPr bwMode="auto">
          <a:xfrm flipH="1">
            <a:off x="3352800" y="5410200"/>
            <a:ext cx="228600" cy="3810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29" name="Straight Connector 28"/>
          <p:cNvCxnSpPr/>
          <p:nvPr/>
        </p:nvCxnSpPr>
        <p:spPr bwMode="auto">
          <a:xfrm>
            <a:off x="5943600" y="5334000"/>
            <a:ext cx="228600" cy="3810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sp>
        <p:nvSpPr>
          <p:cNvPr id="5" name="Oval 4"/>
          <p:cNvSpPr/>
          <p:nvPr/>
        </p:nvSpPr>
        <p:spPr bwMode="auto">
          <a:xfrm>
            <a:off x="3505200" y="5334000"/>
            <a:ext cx="152400" cy="152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19" name="Oval 18"/>
          <p:cNvSpPr/>
          <p:nvPr/>
        </p:nvSpPr>
        <p:spPr bwMode="auto">
          <a:xfrm>
            <a:off x="5867400" y="5257800"/>
            <a:ext cx="152400" cy="152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4793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3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Comparison of estimation algorithms</a:t>
            </a:r>
          </a:p>
        </p:txBody>
      </p:sp>
      <p:graphicFrame>
        <p:nvGraphicFramePr>
          <p:cNvPr id="10242" name="Object 5"/>
          <p:cNvGraphicFramePr>
            <a:graphicFrameLocks noGrp="1" noChangeAspect="1"/>
          </p:cNvGraphicFramePr>
          <p:nvPr>
            <p:ph idx="1"/>
          </p:nvPr>
        </p:nvGraphicFramePr>
        <p:xfrm>
          <a:off x="2324100" y="914400"/>
          <a:ext cx="4533900" cy="453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67" name="Image" r:id="rId4" imgW="7250794" imgH="7250794" progId="Photoshop.Image.10">
                  <p:embed/>
                </p:oleObj>
              </mc:Choice>
              <mc:Fallback>
                <p:oleObj name="Image" r:id="rId4" imgW="7250794" imgH="7250794" progId="Photoshop.Image.10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24100" y="914400"/>
                        <a:ext cx="4533900" cy="4533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45234" name="Group 114"/>
          <p:cNvGraphicFramePr>
            <a:graphicFrameLocks noGrp="1"/>
          </p:cNvGraphicFramePr>
          <p:nvPr/>
        </p:nvGraphicFramePr>
        <p:xfrm>
          <a:off x="457200" y="5638800"/>
          <a:ext cx="8229600" cy="1027114"/>
        </p:xfrm>
        <a:graphic>
          <a:graphicData uri="http://schemas.openxmlformats.org/drawingml/2006/table">
            <a:tbl>
              <a:tblPr/>
              <a:tblGrid>
                <a:gridCol w="2057400"/>
                <a:gridCol w="2057400"/>
                <a:gridCol w="2057400"/>
                <a:gridCol w="2057400"/>
              </a:tblGrid>
              <a:tr h="39846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8-point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Normalized 8-point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Nonlinear least squares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638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Av. Dist. 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2.33 pixels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0.92 pixel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0.86 pixel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2226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Av. Dist. 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2.18 pixels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0.85 pixel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0.80 pixel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0341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2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09575" y="1352550"/>
            <a:ext cx="8386763" cy="2233613"/>
          </a:xfrm>
        </p:spPr>
        <p:txBody>
          <a:bodyPr/>
          <a:lstStyle/>
          <a:p>
            <a:r>
              <a:rPr lang="en-GB" altLang="en-US" sz="6000" smtClean="0">
                <a:ea typeface="ＭＳ Ｐゴシック" pitchFamily="34" charset="-128"/>
              </a:rPr>
              <a:t>Stereo correspondence algorithms</a:t>
            </a:r>
          </a:p>
        </p:txBody>
      </p:sp>
    </p:spTree>
    <p:extLst>
      <p:ext uri="{BB962C8B-B14F-4D97-AF65-F5344CB8AC3E}">
        <p14:creationId xmlns:p14="http://schemas.microsoft.com/office/powerpoint/2010/main" val="2611027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2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09575" y="1352550"/>
            <a:ext cx="8386763" cy="2233613"/>
          </a:xfrm>
        </p:spPr>
        <p:txBody>
          <a:bodyPr/>
          <a:lstStyle/>
          <a:p>
            <a:r>
              <a:rPr lang="en-GB" altLang="en-US" sz="6000" smtClean="0">
                <a:ea typeface="ＭＳ Ｐゴシック" pitchFamily="34" charset="-128"/>
              </a:rPr>
              <a:t>Stereo correspondence algorithms</a:t>
            </a:r>
          </a:p>
        </p:txBody>
      </p:sp>
    </p:spTree>
    <p:extLst>
      <p:ext uri="{BB962C8B-B14F-4D97-AF65-F5344CB8AC3E}">
        <p14:creationId xmlns:p14="http://schemas.microsoft.com/office/powerpoint/2010/main" val="26110270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Binocular stereo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Char char="•"/>
            </a:pPr>
            <a:r>
              <a:rPr lang="en-US" dirty="0" smtClean="0"/>
              <a:t>Given a calibrated binocular stereo pair, fuse it to produce a depth image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219200" y="6243935"/>
            <a:ext cx="65341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000000"/>
                </a:solidFill>
              </a:rPr>
              <a:t>Where does the depth information come from?</a:t>
            </a:r>
            <a:endParaRPr lang="en-US" sz="2400" dirty="0">
              <a:solidFill>
                <a:srgbClr val="000000"/>
              </a:solidFill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1676400" y="5638800"/>
            <a:ext cx="5715000" cy="4572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pic>
        <p:nvPicPr>
          <p:cNvPr id="10854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136900" y="1854200"/>
            <a:ext cx="2870200" cy="431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854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895600" y="1854200"/>
            <a:ext cx="2870200" cy="431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Rectangle 12"/>
          <p:cNvSpPr/>
          <p:nvPr/>
        </p:nvSpPr>
        <p:spPr bwMode="auto">
          <a:xfrm>
            <a:off x="2438400" y="1676400"/>
            <a:ext cx="838200" cy="45720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5715000" y="1676400"/>
            <a:ext cx="838200" cy="44958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8845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Binocular stereo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Char char="•"/>
            </a:pPr>
            <a:r>
              <a:rPr lang="en-US" smtClean="0"/>
              <a:t>Given a calibrated binocular stereo pair, fuse it to produce a depth image</a:t>
            </a:r>
          </a:p>
          <a:p>
            <a:pPr lvl="1"/>
            <a:r>
              <a:rPr lang="en-US" smtClean="0"/>
              <a:t>Humans can do it</a:t>
            </a:r>
          </a:p>
        </p:txBody>
      </p:sp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9600" y="3048000"/>
            <a:ext cx="2819400" cy="2378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5" name="Picture 5"/>
          <p:cNvPicPr>
            <a:picLocks noChangeAspect="1" noChangeArrowheads="1"/>
          </p:cNvPicPr>
          <p:nvPr/>
        </p:nvPicPr>
        <p:blipFill>
          <a:blip r:embed="rId4" cstate="print"/>
          <a:srcRect l="31355"/>
          <a:stretch>
            <a:fillRect/>
          </a:stretch>
        </p:blipFill>
        <p:spPr bwMode="auto">
          <a:xfrm>
            <a:off x="3581400" y="2971800"/>
            <a:ext cx="5091113" cy="2466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6" name="Rectangle 6"/>
          <p:cNvSpPr>
            <a:spLocks noChangeArrowheads="1"/>
          </p:cNvSpPr>
          <p:nvPr/>
        </p:nvSpPr>
        <p:spPr bwMode="auto">
          <a:xfrm>
            <a:off x="1784350" y="5562600"/>
            <a:ext cx="59118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rgbClr val="000000"/>
                </a:solidFill>
              </a:rPr>
              <a:t>Stereograms: Invented by Sir Charles Wheatstone, 1838</a:t>
            </a:r>
          </a:p>
        </p:txBody>
      </p:sp>
    </p:spTree>
    <p:extLst>
      <p:ext uri="{BB962C8B-B14F-4D97-AF65-F5344CB8AC3E}">
        <p14:creationId xmlns:p14="http://schemas.microsoft.com/office/powerpoint/2010/main" val="1996939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Binocular stereo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Char char="•"/>
            </a:pPr>
            <a:r>
              <a:rPr lang="en-US" dirty="0" smtClean="0"/>
              <a:t>Given a calibrated binocular stereo pair, fuse it to produce a depth image</a:t>
            </a:r>
          </a:p>
          <a:p>
            <a:pPr lvl="1"/>
            <a:r>
              <a:rPr lang="en-US" dirty="0" smtClean="0"/>
              <a:t>Humans can do it</a:t>
            </a:r>
          </a:p>
        </p:txBody>
      </p:sp>
      <p:sp>
        <p:nvSpPr>
          <p:cNvPr id="16388" name="Rectangle 6"/>
          <p:cNvSpPr>
            <a:spLocks noChangeArrowheads="1"/>
          </p:cNvSpPr>
          <p:nvPr/>
        </p:nvSpPr>
        <p:spPr bwMode="auto">
          <a:xfrm>
            <a:off x="2590800" y="6186488"/>
            <a:ext cx="40830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 err="1">
                <a:solidFill>
                  <a:srgbClr val="000000"/>
                </a:solidFill>
              </a:rPr>
              <a:t>Autostereograms</a:t>
            </a:r>
            <a:r>
              <a:rPr lang="en-US" dirty="0">
                <a:solidFill>
                  <a:srgbClr val="000000"/>
                </a:solidFill>
              </a:rPr>
              <a:t>: </a:t>
            </a:r>
            <a:r>
              <a:rPr lang="en-US" dirty="0">
                <a:solidFill>
                  <a:srgbClr val="000000"/>
                </a:solidFill>
                <a:hlinkClick r:id="rId3"/>
              </a:rPr>
              <a:t>www.magiceye.com</a:t>
            </a: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16389" name="Picture 7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86000" y="2206625"/>
            <a:ext cx="4629150" cy="3970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968277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Stereo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Assumes (two) cameras.</a:t>
            </a:r>
          </a:p>
          <a:p>
            <a:pPr eaLnBrk="1" hangingPunct="1"/>
            <a:r>
              <a:rPr lang="en-US" altLang="en-US" smtClean="0"/>
              <a:t>Known positions.</a:t>
            </a:r>
          </a:p>
          <a:p>
            <a:pPr eaLnBrk="1" hangingPunct="1"/>
            <a:r>
              <a:rPr lang="en-US" altLang="en-US" smtClean="0"/>
              <a:t>Recover depth.</a:t>
            </a:r>
          </a:p>
        </p:txBody>
      </p:sp>
    </p:spTree>
    <p:extLst>
      <p:ext uri="{BB962C8B-B14F-4D97-AF65-F5344CB8AC3E}">
        <p14:creationId xmlns:p14="http://schemas.microsoft.com/office/powerpoint/2010/main" val="3629087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897" name="Picture 2" descr="fig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725" y="1182688"/>
            <a:ext cx="7458075" cy="2112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82308" name="Object 4"/>
          <p:cNvGraphicFramePr>
            <a:graphicFrameLocks noChangeAspect="1"/>
          </p:cNvGraphicFramePr>
          <p:nvPr/>
        </p:nvGraphicFramePr>
        <p:xfrm>
          <a:off x="2071688" y="3478213"/>
          <a:ext cx="4778375" cy="541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7" name="Equation" r:id="rId5" imgW="1803400" imgH="203200" progId="Equation.3">
                  <p:embed/>
                </p:oleObj>
              </mc:Choice>
              <mc:Fallback>
                <p:oleObj name="Equation" r:id="rId5" imgW="1803400" imgH="203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71688" y="3478213"/>
                        <a:ext cx="4778375" cy="5413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2309" name="Object 5"/>
          <p:cNvGraphicFramePr>
            <a:graphicFrameLocks noChangeAspect="1"/>
          </p:cNvGraphicFramePr>
          <p:nvPr/>
        </p:nvGraphicFramePr>
        <p:xfrm>
          <a:off x="990600" y="4367213"/>
          <a:ext cx="5035550" cy="2038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8" name="Equation" r:id="rId7" imgW="2273300" imgH="914400" progId="Equation.3">
                  <p:embed/>
                </p:oleObj>
              </mc:Choice>
              <mc:Fallback>
                <p:oleObj name="Equation" r:id="rId7" imgW="2273300" imgH="914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4367213"/>
                        <a:ext cx="5035550" cy="2038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0900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Recall: Pinhole camera model</a:t>
            </a:r>
          </a:p>
        </p:txBody>
      </p:sp>
      <p:graphicFrame>
        <p:nvGraphicFramePr>
          <p:cNvPr id="482311" name="Object 7"/>
          <p:cNvGraphicFramePr>
            <a:graphicFrameLocks noGrp="1" noChangeAspect="1"/>
          </p:cNvGraphicFramePr>
          <p:nvPr>
            <p:ph idx="1"/>
          </p:nvPr>
        </p:nvGraphicFramePr>
        <p:xfrm>
          <a:off x="6908800" y="4953000"/>
          <a:ext cx="1625600" cy="555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9" name="Equation" r:id="rId9" imgW="482391" imgH="165028" progId="Equation.3">
                  <p:embed/>
                </p:oleObj>
              </mc:Choice>
              <mc:Fallback>
                <p:oleObj name="Equation" r:id="rId9" imgW="482391" imgH="165028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08800" y="4953000"/>
                        <a:ext cx="1625600" cy="555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61554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Simplest Case: Parallel images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029200" y="914400"/>
            <a:ext cx="3810000" cy="5257800"/>
          </a:xfrm>
        </p:spPr>
        <p:txBody>
          <a:bodyPr/>
          <a:lstStyle/>
          <a:p>
            <a:pPr>
              <a:buFontTx/>
              <a:buChar char="•"/>
            </a:pPr>
            <a:r>
              <a:rPr lang="en-US" sz="2000" smtClean="0"/>
              <a:t>Image planes of cameras are parallel to each other and to the baseline</a:t>
            </a:r>
          </a:p>
          <a:p>
            <a:pPr>
              <a:buFontTx/>
              <a:buChar char="•"/>
            </a:pPr>
            <a:r>
              <a:rPr lang="en-US" sz="2000" smtClean="0"/>
              <a:t>Camera centers are at same height</a:t>
            </a:r>
          </a:p>
          <a:p>
            <a:pPr>
              <a:buFontTx/>
              <a:buChar char="•"/>
            </a:pPr>
            <a:r>
              <a:rPr lang="en-US" sz="2000" smtClean="0"/>
              <a:t>Focal lengths are the same</a:t>
            </a:r>
          </a:p>
          <a:p>
            <a:endParaRPr lang="en-US" sz="2000" smtClean="0"/>
          </a:p>
        </p:txBody>
      </p:sp>
      <p:sp>
        <p:nvSpPr>
          <p:cNvPr id="19460" name="Freeform 4"/>
          <p:cNvSpPr>
            <a:spLocks/>
          </p:cNvSpPr>
          <p:nvPr/>
        </p:nvSpPr>
        <p:spPr bwMode="auto">
          <a:xfrm>
            <a:off x="3481388" y="957263"/>
            <a:ext cx="1220787" cy="839787"/>
          </a:xfrm>
          <a:custGeom>
            <a:avLst/>
            <a:gdLst>
              <a:gd name="T0" fmla="*/ 2147483647 w 865"/>
              <a:gd name="T1" fmla="*/ 0 h 529"/>
              <a:gd name="T2" fmla="*/ 2147483647 w 865"/>
              <a:gd name="T3" fmla="*/ 2147483647 h 529"/>
              <a:gd name="T4" fmla="*/ 2147483647 w 865"/>
              <a:gd name="T5" fmla="*/ 2147483647 h 529"/>
              <a:gd name="T6" fmla="*/ 2147483647 w 865"/>
              <a:gd name="T7" fmla="*/ 2147483647 h 529"/>
              <a:gd name="T8" fmla="*/ 2147483647 w 865"/>
              <a:gd name="T9" fmla="*/ 2147483647 h 529"/>
              <a:gd name="T10" fmla="*/ 2147483647 w 865"/>
              <a:gd name="T11" fmla="*/ 2147483647 h 529"/>
              <a:gd name="T12" fmla="*/ 2147483647 w 865"/>
              <a:gd name="T13" fmla="*/ 2147483647 h 529"/>
              <a:gd name="T14" fmla="*/ 2147483647 w 865"/>
              <a:gd name="T15" fmla="*/ 2147483647 h 529"/>
              <a:gd name="T16" fmla="*/ 2147483647 w 865"/>
              <a:gd name="T17" fmla="*/ 2147483647 h 529"/>
              <a:gd name="T18" fmla="*/ 0 w 865"/>
              <a:gd name="T19" fmla="*/ 2147483647 h 529"/>
              <a:gd name="T20" fmla="*/ 0 w 865"/>
              <a:gd name="T21" fmla="*/ 2147483647 h 529"/>
              <a:gd name="T22" fmla="*/ 0 w 865"/>
              <a:gd name="T23" fmla="*/ 2147483647 h 529"/>
              <a:gd name="T24" fmla="*/ 2147483647 w 865"/>
              <a:gd name="T25" fmla="*/ 2147483647 h 529"/>
              <a:gd name="T26" fmla="*/ 2147483647 w 865"/>
              <a:gd name="T27" fmla="*/ 2147483647 h 529"/>
              <a:gd name="T28" fmla="*/ 2147483647 w 865"/>
              <a:gd name="T29" fmla="*/ 2147483647 h 529"/>
              <a:gd name="T30" fmla="*/ 2147483647 w 865"/>
              <a:gd name="T31" fmla="*/ 2147483647 h 529"/>
              <a:gd name="T32" fmla="*/ 2147483647 w 865"/>
              <a:gd name="T33" fmla="*/ 2147483647 h 529"/>
              <a:gd name="T34" fmla="*/ 2147483647 w 865"/>
              <a:gd name="T35" fmla="*/ 2147483647 h 529"/>
              <a:gd name="T36" fmla="*/ 2147483647 w 865"/>
              <a:gd name="T37" fmla="*/ 2147483647 h 529"/>
              <a:gd name="T38" fmla="*/ 2147483647 w 865"/>
              <a:gd name="T39" fmla="*/ 2147483647 h 529"/>
              <a:gd name="T40" fmla="*/ 2147483647 w 865"/>
              <a:gd name="T41" fmla="*/ 2147483647 h 529"/>
              <a:gd name="T42" fmla="*/ 2147483647 w 865"/>
              <a:gd name="T43" fmla="*/ 2147483647 h 529"/>
              <a:gd name="T44" fmla="*/ 2147483647 w 865"/>
              <a:gd name="T45" fmla="*/ 2147483647 h 529"/>
              <a:gd name="T46" fmla="*/ 2147483647 w 865"/>
              <a:gd name="T47" fmla="*/ 2147483647 h 529"/>
              <a:gd name="T48" fmla="*/ 2147483647 w 865"/>
              <a:gd name="T49" fmla="*/ 2147483647 h 529"/>
              <a:gd name="T50" fmla="*/ 2147483647 w 865"/>
              <a:gd name="T51" fmla="*/ 2147483647 h 529"/>
              <a:gd name="T52" fmla="*/ 2147483647 w 865"/>
              <a:gd name="T53" fmla="*/ 2147483647 h 529"/>
              <a:gd name="T54" fmla="*/ 2147483647 w 865"/>
              <a:gd name="T55" fmla="*/ 2147483647 h 529"/>
              <a:gd name="T56" fmla="*/ 2147483647 w 865"/>
              <a:gd name="T57" fmla="*/ 2147483647 h 529"/>
              <a:gd name="T58" fmla="*/ 2147483647 w 865"/>
              <a:gd name="T59" fmla="*/ 2147483647 h 529"/>
              <a:gd name="T60" fmla="*/ 2147483647 w 865"/>
              <a:gd name="T61" fmla="*/ 2147483647 h 529"/>
              <a:gd name="T62" fmla="*/ 2147483647 w 865"/>
              <a:gd name="T63" fmla="*/ 2147483647 h 529"/>
              <a:gd name="T64" fmla="*/ 2147483647 w 865"/>
              <a:gd name="T65" fmla="*/ 2147483647 h 529"/>
              <a:gd name="T66" fmla="*/ 2147483647 w 865"/>
              <a:gd name="T67" fmla="*/ 2147483647 h 529"/>
              <a:gd name="T68" fmla="*/ 2147483647 w 865"/>
              <a:gd name="T69" fmla="*/ 2147483647 h 529"/>
              <a:gd name="T70" fmla="*/ 2147483647 w 865"/>
              <a:gd name="T71" fmla="*/ 2147483647 h 529"/>
              <a:gd name="T72" fmla="*/ 2147483647 w 865"/>
              <a:gd name="T73" fmla="*/ 2147483647 h 529"/>
              <a:gd name="T74" fmla="*/ 2147483647 w 865"/>
              <a:gd name="T75" fmla="*/ 2147483647 h 529"/>
              <a:gd name="T76" fmla="*/ 2147483647 w 865"/>
              <a:gd name="T77" fmla="*/ 2147483647 h 529"/>
              <a:gd name="T78" fmla="*/ 2147483647 w 865"/>
              <a:gd name="T79" fmla="*/ 0 h 529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w 865"/>
              <a:gd name="T121" fmla="*/ 0 h 529"/>
              <a:gd name="T122" fmla="*/ 865 w 865"/>
              <a:gd name="T123" fmla="*/ 529 h 529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T120" t="T121" r="T122" b="T123"/>
            <a:pathLst>
              <a:path w="865" h="529">
                <a:moveTo>
                  <a:pt x="84" y="0"/>
                </a:moveTo>
                <a:lnTo>
                  <a:pt x="72" y="24"/>
                </a:lnTo>
                <a:lnTo>
                  <a:pt x="72" y="48"/>
                </a:lnTo>
                <a:lnTo>
                  <a:pt x="48" y="72"/>
                </a:lnTo>
                <a:lnTo>
                  <a:pt x="36" y="96"/>
                </a:lnTo>
                <a:lnTo>
                  <a:pt x="36" y="120"/>
                </a:lnTo>
                <a:lnTo>
                  <a:pt x="36" y="144"/>
                </a:lnTo>
                <a:lnTo>
                  <a:pt x="24" y="168"/>
                </a:lnTo>
                <a:lnTo>
                  <a:pt x="12" y="192"/>
                </a:lnTo>
                <a:lnTo>
                  <a:pt x="0" y="216"/>
                </a:lnTo>
                <a:lnTo>
                  <a:pt x="0" y="240"/>
                </a:lnTo>
                <a:lnTo>
                  <a:pt x="0" y="264"/>
                </a:lnTo>
                <a:lnTo>
                  <a:pt x="12" y="288"/>
                </a:lnTo>
                <a:lnTo>
                  <a:pt x="12" y="312"/>
                </a:lnTo>
                <a:lnTo>
                  <a:pt x="24" y="336"/>
                </a:lnTo>
                <a:lnTo>
                  <a:pt x="24" y="360"/>
                </a:lnTo>
                <a:lnTo>
                  <a:pt x="36" y="384"/>
                </a:lnTo>
                <a:lnTo>
                  <a:pt x="36" y="408"/>
                </a:lnTo>
                <a:lnTo>
                  <a:pt x="48" y="432"/>
                </a:lnTo>
                <a:lnTo>
                  <a:pt x="60" y="456"/>
                </a:lnTo>
                <a:lnTo>
                  <a:pt x="852" y="528"/>
                </a:lnTo>
                <a:lnTo>
                  <a:pt x="804" y="480"/>
                </a:lnTo>
                <a:lnTo>
                  <a:pt x="792" y="456"/>
                </a:lnTo>
                <a:lnTo>
                  <a:pt x="780" y="420"/>
                </a:lnTo>
                <a:lnTo>
                  <a:pt x="768" y="396"/>
                </a:lnTo>
                <a:lnTo>
                  <a:pt x="756" y="372"/>
                </a:lnTo>
                <a:lnTo>
                  <a:pt x="744" y="348"/>
                </a:lnTo>
                <a:lnTo>
                  <a:pt x="744" y="324"/>
                </a:lnTo>
                <a:lnTo>
                  <a:pt x="744" y="288"/>
                </a:lnTo>
                <a:lnTo>
                  <a:pt x="744" y="264"/>
                </a:lnTo>
                <a:lnTo>
                  <a:pt x="744" y="240"/>
                </a:lnTo>
                <a:lnTo>
                  <a:pt x="768" y="216"/>
                </a:lnTo>
                <a:lnTo>
                  <a:pt x="768" y="192"/>
                </a:lnTo>
                <a:lnTo>
                  <a:pt x="780" y="168"/>
                </a:lnTo>
                <a:lnTo>
                  <a:pt x="804" y="156"/>
                </a:lnTo>
                <a:lnTo>
                  <a:pt x="804" y="132"/>
                </a:lnTo>
                <a:lnTo>
                  <a:pt x="828" y="108"/>
                </a:lnTo>
                <a:lnTo>
                  <a:pt x="852" y="96"/>
                </a:lnTo>
                <a:lnTo>
                  <a:pt x="864" y="72"/>
                </a:lnTo>
                <a:lnTo>
                  <a:pt x="84" y="0"/>
                </a:lnTo>
              </a:path>
            </a:pathLst>
          </a:custGeom>
          <a:gradFill rotWithShape="0">
            <a:gsLst>
              <a:gs pos="0">
                <a:srgbClr val="012501"/>
              </a:gs>
              <a:gs pos="100000">
                <a:srgbClr val="037C03"/>
              </a:gs>
            </a:gsLst>
            <a:lin ang="18900000" scaled="1"/>
          </a:gradFill>
          <a:ln w="9525" cap="rnd">
            <a:noFill/>
            <a:round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19461" name="Line 5"/>
          <p:cNvSpPr>
            <a:spLocks noChangeShapeType="1"/>
          </p:cNvSpPr>
          <p:nvPr/>
        </p:nvSpPr>
        <p:spPr bwMode="auto">
          <a:xfrm>
            <a:off x="890588" y="4310063"/>
            <a:ext cx="3251200" cy="1828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19462" name="Freeform 9"/>
          <p:cNvSpPr>
            <a:spLocks/>
          </p:cNvSpPr>
          <p:nvPr/>
        </p:nvSpPr>
        <p:spPr bwMode="auto">
          <a:xfrm>
            <a:off x="1533525" y="1219200"/>
            <a:ext cx="2471738" cy="2462213"/>
          </a:xfrm>
          <a:custGeom>
            <a:avLst/>
            <a:gdLst>
              <a:gd name="T0" fmla="*/ 0 w 1557"/>
              <a:gd name="T1" fmla="*/ 2147483647 h 1551"/>
              <a:gd name="T2" fmla="*/ 2147483647 w 1557"/>
              <a:gd name="T3" fmla="*/ 0 h 1551"/>
              <a:gd name="T4" fmla="*/ 0 60000 65536"/>
              <a:gd name="T5" fmla="*/ 0 60000 65536"/>
              <a:gd name="T6" fmla="*/ 0 w 1557"/>
              <a:gd name="T7" fmla="*/ 0 h 1551"/>
              <a:gd name="T8" fmla="*/ 1557 w 1557"/>
              <a:gd name="T9" fmla="*/ 1551 h 155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557" h="1551">
                <a:moveTo>
                  <a:pt x="0" y="1551"/>
                </a:moveTo>
                <a:lnTo>
                  <a:pt x="1557" y="0"/>
                </a:lnTo>
              </a:path>
            </a:pathLst>
          </a:cu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19463" name="Freeform 10"/>
          <p:cNvSpPr>
            <a:spLocks/>
          </p:cNvSpPr>
          <p:nvPr/>
        </p:nvSpPr>
        <p:spPr bwMode="auto">
          <a:xfrm>
            <a:off x="687388" y="2490788"/>
            <a:ext cx="1220787" cy="2001837"/>
          </a:xfrm>
          <a:custGeom>
            <a:avLst/>
            <a:gdLst>
              <a:gd name="T0" fmla="*/ 0 w 865"/>
              <a:gd name="T1" fmla="*/ 2147483647 h 1261"/>
              <a:gd name="T2" fmla="*/ 2147483647 w 865"/>
              <a:gd name="T3" fmla="*/ 2147483647 h 1261"/>
              <a:gd name="T4" fmla="*/ 2147483647 w 865"/>
              <a:gd name="T5" fmla="*/ 2147483647 h 1261"/>
              <a:gd name="T6" fmla="*/ 0 w 865"/>
              <a:gd name="T7" fmla="*/ 0 h 1261"/>
              <a:gd name="T8" fmla="*/ 0 w 865"/>
              <a:gd name="T9" fmla="*/ 2147483647 h 126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865"/>
              <a:gd name="T16" fmla="*/ 0 h 1261"/>
              <a:gd name="T17" fmla="*/ 865 w 865"/>
              <a:gd name="T18" fmla="*/ 1261 h 126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865" h="1261">
                <a:moveTo>
                  <a:pt x="0" y="828"/>
                </a:moveTo>
                <a:lnTo>
                  <a:pt x="864" y="1260"/>
                </a:lnTo>
                <a:lnTo>
                  <a:pt x="864" y="414"/>
                </a:lnTo>
                <a:lnTo>
                  <a:pt x="0" y="0"/>
                </a:lnTo>
                <a:lnTo>
                  <a:pt x="0" y="828"/>
                </a:lnTo>
              </a:path>
            </a:pathLst>
          </a:custGeom>
          <a:solidFill>
            <a:srgbClr val="FEBF02"/>
          </a:solidFill>
          <a:ln w="12700" cap="rnd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19464" name="Freeform 12"/>
          <p:cNvSpPr>
            <a:spLocks/>
          </p:cNvSpPr>
          <p:nvPr/>
        </p:nvSpPr>
        <p:spPr bwMode="auto">
          <a:xfrm>
            <a:off x="3990975" y="1219200"/>
            <a:ext cx="117475" cy="3910013"/>
          </a:xfrm>
          <a:custGeom>
            <a:avLst/>
            <a:gdLst>
              <a:gd name="T0" fmla="*/ 2147483647 w 74"/>
              <a:gd name="T1" fmla="*/ 2147483647 h 2463"/>
              <a:gd name="T2" fmla="*/ 0 w 74"/>
              <a:gd name="T3" fmla="*/ 0 h 2463"/>
              <a:gd name="T4" fmla="*/ 0 60000 65536"/>
              <a:gd name="T5" fmla="*/ 0 60000 65536"/>
              <a:gd name="T6" fmla="*/ 0 w 74"/>
              <a:gd name="T7" fmla="*/ 0 h 2463"/>
              <a:gd name="T8" fmla="*/ 74 w 74"/>
              <a:gd name="T9" fmla="*/ 2463 h 2463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74" h="2463">
                <a:moveTo>
                  <a:pt x="74" y="2463"/>
                </a:moveTo>
                <a:lnTo>
                  <a:pt x="0" y="0"/>
                </a:lnTo>
              </a:path>
            </a:pathLst>
          </a:cu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19465" name="Freeform 13"/>
          <p:cNvSpPr>
            <a:spLocks/>
          </p:cNvSpPr>
          <p:nvPr/>
        </p:nvSpPr>
        <p:spPr bwMode="auto">
          <a:xfrm>
            <a:off x="3803650" y="4208463"/>
            <a:ext cx="1220788" cy="2001837"/>
          </a:xfrm>
          <a:custGeom>
            <a:avLst/>
            <a:gdLst>
              <a:gd name="T0" fmla="*/ 0 w 865"/>
              <a:gd name="T1" fmla="*/ 2147483647 h 1261"/>
              <a:gd name="T2" fmla="*/ 2147483647 w 865"/>
              <a:gd name="T3" fmla="*/ 2147483647 h 1261"/>
              <a:gd name="T4" fmla="*/ 2147483647 w 865"/>
              <a:gd name="T5" fmla="*/ 2147483647 h 1261"/>
              <a:gd name="T6" fmla="*/ 0 w 865"/>
              <a:gd name="T7" fmla="*/ 0 h 1261"/>
              <a:gd name="T8" fmla="*/ 0 w 865"/>
              <a:gd name="T9" fmla="*/ 2147483647 h 126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865"/>
              <a:gd name="T16" fmla="*/ 0 h 1261"/>
              <a:gd name="T17" fmla="*/ 865 w 865"/>
              <a:gd name="T18" fmla="*/ 1261 h 126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865" h="1261">
                <a:moveTo>
                  <a:pt x="0" y="828"/>
                </a:moveTo>
                <a:lnTo>
                  <a:pt x="864" y="1260"/>
                </a:lnTo>
                <a:lnTo>
                  <a:pt x="864" y="414"/>
                </a:lnTo>
                <a:lnTo>
                  <a:pt x="0" y="0"/>
                </a:lnTo>
                <a:lnTo>
                  <a:pt x="0" y="828"/>
                </a:lnTo>
              </a:path>
            </a:pathLst>
          </a:custGeom>
          <a:solidFill>
            <a:srgbClr val="FEBF02"/>
          </a:solidFill>
          <a:ln w="12700" cap="rnd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19466" name="Line 14"/>
          <p:cNvSpPr>
            <a:spLocks noChangeShapeType="1"/>
          </p:cNvSpPr>
          <p:nvPr/>
        </p:nvSpPr>
        <p:spPr bwMode="auto">
          <a:xfrm flipV="1">
            <a:off x="890588" y="3681413"/>
            <a:ext cx="642937" cy="6286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19467" name="Line 15"/>
          <p:cNvSpPr>
            <a:spLocks noChangeShapeType="1"/>
          </p:cNvSpPr>
          <p:nvPr/>
        </p:nvSpPr>
        <p:spPr bwMode="auto">
          <a:xfrm flipH="1" flipV="1">
            <a:off x="4108450" y="5129213"/>
            <a:ext cx="33338" cy="10096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19468" name="Freeform 18"/>
          <p:cNvSpPr>
            <a:spLocks/>
          </p:cNvSpPr>
          <p:nvPr/>
        </p:nvSpPr>
        <p:spPr bwMode="auto">
          <a:xfrm>
            <a:off x="533400" y="4260850"/>
            <a:ext cx="393700" cy="387350"/>
          </a:xfrm>
          <a:custGeom>
            <a:avLst/>
            <a:gdLst>
              <a:gd name="T0" fmla="*/ 0 w 279"/>
              <a:gd name="T1" fmla="*/ 2147483647 h 244"/>
              <a:gd name="T2" fmla="*/ 2147483647 w 279"/>
              <a:gd name="T3" fmla="*/ 2147483647 h 244"/>
              <a:gd name="T4" fmla="*/ 2147483647 w 279"/>
              <a:gd name="T5" fmla="*/ 0 h 244"/>
              <a:gd name="T6" fmla="*/ 2147483647 w 279"/>
              <a:gd name="T7" fmla="*/ 2147483647 h 244"/>
              <a:gd name="T8" fmla="*/ 2147483647 w 279"/>
              <a:gd name="T9" fmla="*/ 2147483647 h 244"/>
              <a:gd name="T10" fmla="*/ 2147483647 w 279"/>
              <a:gd name="T11" fmla="*/ 2147483647 h 244"/>
              <a:gd name="T12" fmla="*/ 2147483647 w 279"/>
              <a:gd name="T13" fmla="*/ 2147483647 h 244"/>
              <a:gd name="T14" fmla="*/ 2147483647 w 279"/>
              <a:gd name="T15" fmla="*/ 2147483647 h 244"/>
              <a:gd name="T16" fmla="*/ 2147483647 w 279"/>
              <a:gd name="T17" fmla="*/ 2147483647 h 244"/>
              <a:gd name="T18" fmla="*/ 2147483647 w 279"/>
              <a:gd name="T19" fmla="*/ 2147483647 h 244"/>
              <a:gd name="T20" fmla="*/ 2147483647 w 279"/>
              <a:gd name="T21" fmla="*/ 2147483647 h 244"/>
              <a:gd name="T22" fmla="*/ 2147483647 w 279"/>
              <a:gd name="T23" fmla="*/ 2147483647 h 244"/>
              <a:gd name="T24" fmla="*/ 2147483647 w 279"/>
              <a:gd name="T25" fmla="*/ 2147483647 h 244"/>
              <a:gd name="T26" fmla="*/ 2147483647 w 279"/>
              <a:gd name="T27" fmla="*/ 2147483647 h 244"/>
              <a:gd name="T28" fmla="*/ 2147483647 w 279"/>
              <a:gd name="T29" fmla="*/ 2147483647 h 244"/>
              <a:gd name="T30" fmla="*/ 2147483647 w 279"/>
              <a:gd name="T31" fmla="*/ 2147483647 h 244"/>
              <a:gd name="T32" fmla="*/ 2147483647 w 279"/>
              <a:gd name="T33" fmla="*/ 2147483647 h 244"/>
              <a:gd name="T34" fmla="*/ 2147483647 w 279"/>
              <a:gd name="T35" fmla="*/ 2147483647 h 244"/>
              <a:gd name="T36" fmla="*/ 2147483647 w 279"/>
              <a:gd name="T37" fmla="*/ 2147483647 h 244"/>
              <a:gd name="T38" fmla="*/ 2147483647 w 279"/>
              <a:gd name="T39" fmla="*/ 2147483647 h 244"/>
              <a:gd name="T40" fmla="*/ 2147483647 w 279"/>
              <a:gd name="T41" fmla="*/ 2147483647 h 244"/>
              <a:gd name="T42" fmla="*/ 2147483647 w 279"/>
              <a:gd name="T43" fmla="*/ 2147483647 h 244"/>
              <a:gd name="T44" fmla="*/ 2147483647 w 279"/>
              <a:gd name="T45" fmla="*/ 2147483647 h 244"/>
              <a:gd name="T46" fmla="*/ 2147483647 w 279"/>
              <a:gd name="T47" fmla="*/ 2147483647 h 244"/>
              <a:gd name="T48" fmla="*/ 2147483647 w 279"/>
              <a:gd name="T49" fmla="*/ 2147483647 h 244"/>
              <a:gd name="T50" fmla="*/ 2147483647 w 279"/>
              <a:gd name="T51" fmla="*/ 2147483647 h 244"/>
              <a:gd name="T52" fmla="*/ 2147483647 w 279"/>
              <a:gd name="T53" fmla="*/ 2147483647 h 244"/>
              <a:gd name="T54" fmla="*/ 2147483647 w 279"/>
              <a:gd name="T55" fmla="*/ 2147483647 h 244"/>
              <a:gd name="T56" fmla="*/ 2147483647 w 279"/>
              <a:gd name="T57" fmla="*/ 2147483647 h 244"/>
              <a:gd name="T58" fmla="*/ 2147483647 w 279"/>
              <a:gd name="T59" fmla="*/ 2147483647 h 244"/>
              <a:gd name="T60" fmla="*/ 2147483647 w 279"/>
              <a:gd name="T61" fmla="*/ 2147483647 h 244"/>
              <a:gd name="T62" fmla="*/ 2147483647 w 279"/>
              <a:gd name="T63" fmla="*/ 2147483647 h 244"/>
              <a:gd name="T64" fmla="*/ 2147483647 w 279"/>
              <a:gd name="T65" fmla="*/ 2147483647 h 244"/>
              <a:gd name="T66" fmla="*/ 2147483647 w 279"/>
              <a:gd name="T67" fmla="*/ 2147483647 h 244"/>
              <a:gd name="T68" fmla="*/ 2147483647 w 279"/>
              <a:gd name="T69" fmla="*/ 2147483647 h 244"/>
              <a:gd name="T70" fmla="*/ 2147483647 w 279"/>
              <a:gd name="T71" fmla="*/ 2147483647 h 244"/>
              <a:gd name="T72" fmla="*/ 2147483647 w 279"/>
              <a:gd name="T73" fmla="*/ 2147483647 h 244"/>
              <a:gd name="T74" fmla="*/ 2147483647 w 279"/>
              <a:gd name="T75" fmla="*/ 2147483647 h 244"/>
              <a:gd name="T76" fmla="*/ 2147483647 w 279"/>
              <a:gd name="T77" fmla="*/ 2147483647 h 244"/>
              <a:gd name="T78" fmla="*/ 2147483647 w 279"/>
              <a:gd name="T79" fmla="*/ 2147483647 h 244"/>
              <a:gd name="T80" fmla="*/ 2147483647 w 279"/>
              <a:gd name="T81" fmla="*/ 2147483647 h 244"/>
              <a:gd name="T82" fmla="*/ 2147483647 w 279"/>
              <a:gd name="T83" fmla="*/ 2147483647 h 244"/>
              <a:gd name="T84" fmla="*/ 2147483647 w 279"/>
              <a:gd name="T85" fmla="*/ 2147483647 h 244"/>
              <a:gd name="T86" fmla="*/ 2147483647 w 279"/>
              <a:gd name="T87" fmla="*/ 2147483647 h 244"/>
              <a:gd name="T88" fmla="*/ 2147483647 w 279"/>
              <a:gd name="T89" fmla="*/ 2147483647 h 244"/>
              <a:gd name="T90" fmla="*/ 2147483647 w 279"/>
              <a:gd name="T91" fmla="*/ 2147483647 h 244"/>
              <a:gd name="T92" fmla="*/ 2147483647 w 279"/>
              <a:gd name="T93" fmla="*/ 2147483647 h 244"/>
              <a:gd name="T94" fmla="*/ 2147483647 w 279"/>
              <a:gd name="T95" fmla="*/ 2147483647 h 244"/>
              <a:gd name="T96" fmla="*/ 2147483647 w 279"/>
              <a:gd name="T97" fmla="*/ 2147483647 h 244"/>
              <a:gd name="T98" fmla="*/ 0 w 279"/>
              <a:gd name="T99" fmla="*/ 2147483647 h 244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w 279"/>
              <a:gd name="T151" fmla="*/ 0 h 244"/>
              <a:gd name="T152" fmla="*/ 279 w 279"/>
              <a:gd name="T153" fmla="*/ 244 h 244"/>
            </a:gdLst>
            <a:ahLst/>
            <a:cxnLst>
              <a:cxn ang="T100">
                <a:pos x="T0" y="T1"/>
              </a:cxn>
              <a:cxn ang="T101">
                <a:pos x="T2" y="T3"/>
              </a:cxn>
              <a:cxn ang="T102">
                <a:pos x="T4" y="T5"/>
              </a:cxn>
              <a:cxn ang="T103">
                <a:pos x="T6" y="T7"/>
              </a:cxn>
              <a:cxn ang="T104">
                <a:pos x="T8" y="T9"/>
              </a:cxn>
              <a:cxn ang="T105">
                <a:pos x="T10" y="T11"/>
              </a:cxn>
              <a:cxn ang="T106">
                <a:pos x="T12" y="T13"/>
              </a:cxn>
              <a:cxn ang="T107">
                <a:pos x="T14" y="T15"/>
              </a:cxn>
              <a:cxn ang="T108">
                <a:pos x="T16" y="T17"/>
              </a:cxn>
              <a:cxn ang="T109">
                <a:pos x="T18" y="T19"/>
              </a:cxn>
              <a:cxn ang="T110">
                <a:pos x="T20" y="T21"/>
              </a:cxn>
              <a:cxn ang="T111">
                <a:pos x="T22" y="T23"/>
              </a:cxn>
              <a:cxn ang="T112">
                <a:pos x="T24" y="T25"/>
              </a:cxn>
              <a:cxn ang="T113">
                <a:pos x="T26" y="T27"/>
              </a:cxn>
              <a:cxn ang="T114">
                <a:pos x="T28" y="T29"/>
              </a:cxn>
              <a:cxn ang="T115">
                <a:pos x="T30" y="T31"/>
              </a:cxn>
              <a:cxn ang="T116">
                <a:pos x="T32" y="T33"/>
              </a:cxn>
              <a:cxn ang="T117">
                <a:pos x="T34" y="T35"/>
              </a:cxn>
              <a:cxn ang="T118">
                <a:pos x="T36" y="T37"/>
              </a:cxn>
              <a:cxn ang="T119">
                <a:pos x="T38" y="T39"/>
              </a:cxn>
              <a:cxn ang="T120">
                <a:pos x="T40" y="T41"/>
              </a:cxn>
              <a:cxn ang="T121">
                <a:pos x="T42" y="T43"/>
              </a:cxn>
              <a:cxn ang="T122">
                <a:pos x="T44" y="T45"/>
              </a:cxn>
              <a:cxn ang="T123">
                <a:pos x="T46" y="T47"/>
              </a:cxn>
              <a:cxn ang="T124">
                <a:pos x="T48" y="T49"/>
              </a:cxn>
              <a:cxn ang="T125">
                <a:pos x="T50" y="T51"/>
              </a:cxn>
              <a:cxn ang="T126">
                <a:pos x="T52" y="T53"/>
              </a:cxn>
              <a:cxn ang="T127">
                <a:pos x="T54" y="T55"/>
              </a:cxn>
              <a:cxn ang="T128">
                <a:pos x="T56" y="T57"/>
              </a:cxn>
              <a:cxn ang="T129">
                <a:pos x="T58" y="T59"/>
              </a:cxn>
              <a:cxn ang="T130">
                <a:pos x="T60" y="T61"/>
              </a:cxn>
              <a:cxn ang="T131">
                <a:pos x="T62" y="T63"/>
              </a:cxn>
              <a:cxn ang="T132">
                <a:pos x="T64" y="T65"/>
              </a:cxn>
              <a:cxn ang="T133">
                <a:pos x="T66" y="T67"/>
              </a:cxn>
              <a:cxn ang="T134">
                <a:pos x="T68" y="T69"/>
              </a:cxn>
              <a:cxn ang="T135">
                <a:pos x="T70" y="T71"/>
              </a:cxn>
              <a:cxn ang="T136">
                <a:pos x="T72" y="T73"/>
              </a:cxn>
              <a:cxn ang="T137">
                <a:pos x="T74" y="T75"/>
              </a:cxn>
              <a:cxn ang="T138">
                <a:pos x="T76" y="T77"/>
              </a:cxn>
              <a:cxn ang="T139">
                <a:pos x="T78" y="T79"/>
              </a:cxn>
              <a:cxn ang="T140">
                <a:pos x="T80" y="T81"/>
              </a:cxn>
              <a:cxn ang="T141">
                <a:pos x="T82" y="T83"/>
              </a:cxn>
              <a:cxn ang="T142">
                <a:pos x="T84" y="T85"/>
              </a:cxn>
              <a:cxn ang="T143">
                <a:pos x="T86" y="T87"/>
              </a:cxn>
              <a:cxn ang="T144">
                <a:pos x="T88" y="T89"/>
              </a:cxn>
              <a:cxn ang="T145">
                <a:pos x="T90" y="T91"/>
              </a:cxn>
              <a:cxn ang="T146">
                <a:pos x="T92" y="T93"/>
              </a:cxn>
              <a:cxn ang="T147">
                <a:pos x="T94" y="T95"/>
              </a:cxn>
              <a:cxn ang="T148">
                <a:pos x="T96" y="T97"/>
              </a:cxn>
              <a:cxn ang="T149">
                <a:pos x="T98" y="T99"/>
              </a:cxn>
            </a:cxnLst>
            <a:rect l="T150" t="T151" r="T152" b="T153"/>
            <a:pathLst>
              <a:path w="279" h="244">
                <a:moveTo>
                  <a:pt x="0" y="243"/>
                </a:moveTo>
                <a:lnTo>
                  <a:pt x="148" y="1"/>
                </a:lnTo>
                <a:lnTo>
                  <a:pt x="160" y="0"/>
                </a:lnTo>
                <a:lnTo>
                  <a:pt x="167" y="3"/>
                </a:lnTo>
                <a:lnTo>
                  <a:pt x="168" y="6"/>
                </a:lnTo>
                <a:lnTo>
                  <a:pt x="173" y="5"/>
                </a:lnTo>
                <a:lnTo>
                  <a:pt x="177" y="9"/>
                </a:lnTo>
                <a:lnTo>
                  <a:pt x="182" y="7"/>
                </a:lnTo>
                <a:lnTo>
                  <a:pt x="184" y="12"/>
                </a:lnTo>
                <a:lnTo>
                  <a:pt x="190" y="13"/>
                </a:lnTo>
                <a:lnTo>
                  <a:pt x="196" y="14"/>
                </a:lnTo>
                <a:lnTo>
                  <a:pt x="201" y="15"/>
                </a:lnTo>
                <a:lnTo>
                  <a:pt x="205" y="19"/>
                </a:lnTo>
                <a:lnTo>
                  <a:pt x="210" y="20"/>
                </a:lnTo>
                <a:lnTo>
                  <a:pt x="215" y="23"/>
                </a:lnTo>
                <a:lnTo>
                  <a:pt x="222" y="25"/>
                </a:lnTo>
                <a:lnTo>
                  <a:pt x="226" y="29"/>
                </a:lnTo>
                <a:lnTo>
                  <a:pt x="229" y="32"/>
                </a:lnTo>
                <a:lnTo>
                  <a:pt x="231" y="36"/>
                </a:lnTo>
                <a:lnTo>
                  <a:pt x="235" y="39"/>
                </a:lnTo>
                <a:lnTo>
                  <a:pt x="238" y="45"/>
                </a:lnTo>
                <a:lnTo>
                  <a:pt x="242" y="46"/>
                </a:lnTo>
                <a:lnTo>
                  <a:pt x="248" y="55"/>
                </a:lnTo>
                <a:lnTo>
                  <a:pt x="249" y="58"/>
                </a:lnTo>
                <a:lnTo>
                  <a:pt x="255" y="63"/>
                </a:lnTo>
                <a:lnTo>
                  <a:pt x="256" y="67"/>
                </a:lnTo>
                <a:lnTo>
                  <a:pt x="261" y="71"/>
                </a:lnTo>
                <a:lnTo>
                  <a:pt x="261" y="75"/>
                </a:lnTo>
                <a:lnTo>
                  <a:pt x="264" y="81"/>
                </a:lnTo>
                <a:lnTo>
                  <a:pt x="264" y="86"/>
                </a:lnTo>
                <a:lnTo>
                  <a:pt x="266" y="90"/>
                </a:lnTo>
                <a:lnTo>
                  <a:pt x="266" y="95"/>
                </a:lnTo>
                <a:lnTo>
                  <a:pt x="268" y="99"/>
                </a:lnTo>
                <a:lnTo>
                  <a:pt x="267" y="103"/>
                </a:lnTo>
                <a:lnTo>
                  <a:pt x="268" y="109"/>
                </a:lnTo>
                <a:lnTo>
                  <a:pt x="269" y="113"/>
                </a:lnTo>
                <a:lnTo>
                  <a:pt x="273" y="119"/>
                </a:lnTo>
                <a:lnTo>
                  <a:pt x="274" y="124"/>
                </a:lnTo>
                <a:lnTo>
                  <a:pt x="275" y="128"/>
                </a:lnTo>
                <a:lnTo>
                  <a:pt x="276" y="134"/>
                </a:lnTo>
                <a:lnTo>
                  <a:pt x="277" y="138"/>
                </a:lnTo>
                <a:lnTo>
                  <a:pt x="277" y="143"/>
                </a:lnTo>
                <a:lnTo>
                  <a:pt x="277" y="147"/>
                </a:lnTo>
                <a:lnTo>
                  <a:pt x="274" y="153"/>
                </a:lnTo>
                <a:lnTo>
                  <a:pt x="276" y="156"/>
                </a:lnTo>
                <a:lnTo>
                  <a:pt x="277" y="162"/>
                </a:lnTo>
                <a:lnTo>
                  <a:pt x="278" y="167"/>
                </a:lnTo>
                <a:lnTo>
                  <a:pt x="275" y="172"/>
                </a:lnTo>
                <a:lnTo>
                  <a:pt x="271" y="181"/>
                </a:lnTo>
                <a:lnTo>
                  <a:pt x="0" y="243"/>
                </a:lnTo>
              </a:path>
            </a:pathLst>
          </a:custGeom>
          <a:noFill/>
          <a:ln w="9525" cap="rnd">
            <a:noFill/>
            <a:round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19469" name="Arc 19"/>
          <p:cNvSpPr>
            <a:spLocks/>
          </p:cNvSpPr>
          <p:nvPr/>
        </p:nvSpPr>
        <p:spPr bwMode="auto">
          <a:xfrm rot="720000">
            <a:off x="733425" y="4276725"/>
            <a:ext cx="211138" cy="236538"/>
          </a:xfrm>
          <a:custGeom>
            <a:avLst/>
            <a:gdLst>
              <a:gd name="T0" fmla="*/ 0 w 21745"/>
              <a:gd name="T1" fmla="*/ 0 h 21600"/>
              <a:gd name="T2" fmla="*/ 1876695861 w 21745"/>
              <a:gd name="T3" fmla="*/ 2147483647 h 21600"/>
              <a:gd name="T4" fmla="*/ 12514760 w 21745"/>
              <a:gd name="T5" fmla="*/ 2147483647 h 21600"/>
              <a:gd name="T6" fmla="*/ 0 60000 65536"/>
              <a:gd name="T7" fmla="*/ 0 60000 65536"/>
              <a:gd name="T8" fmla="*/ 0 60000 65536"/>
              <a:gd name="T9" fmla="*/ 0 w 21745"/>
              <a:gd name="T10" fmla="*/ 0 h 21600"/>
              <a:gd name="T11" fmla="*/ 21745 w 21745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745" h="21600" fill="none" extrusionOk="0">
                <a:moveTo>
                  <a:pt x="0" y="0"/>
                </a:moveTo>
                <a:cubicBezTo>
                  <a:pt x="48" y="0"/>
                  <a:pt x="96" y="-1"/>
                  <a:pt x="145" y="0"/>
                </a:cubicBezTo>
                <a:cubicBezTo>
                  <a:pt x="12074" y="0"/>
                  <a:pt x="21745" y="9670"/>
                  <a:pt x="21745" y="21600"/>
                </a:cubicBezTo>
              </a:path>
              <a:path w="21745" h="21600" stroke="0" extrusionOk="0">
                <a:moveTo>
                  <a:pt x="0" y="0"/>
                </a:moveTo>
                <a:cubicBezTo>
                  <a:pt x="48" y="0"/>
                  <a:pt x="96" y="-1"/>
                  <a:pt x="145" y="0"/>
                </a:cubicBezTo>
                <a:cubicBezTo>
                  <a:pt x="12074" y="0"/>
                  <a:pt x="21745" y="9670"/>
                  <a:pt x="21745" y="21600"/>
                </a:cubicBezTo>
                <a:lnTo>
                  <a:pt x="145" y="21600"/>
                </a:lnTo>
                <a:close/>
              </a:path>
            </a:pathLst>
          </a:custGeom>
          <a:noFill/>
          <a:ln w="25400" cap="rnd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19470" name="Line 20"/>
          <p:cNvSpPr>
            <a:spLocks noChangeShapeType="1"/>
          </p:cNvSpPr>
          <p:nvPr/>
        </p:nvSpPr>
        <p:spPr bwMode="auto">
          <a:xfrm flipH="1">
            <a:off x="533400" y="4095750"/>
            <a:ext cx="303213" cy="55086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19471" name="Oval 21"/>
          <p:cNvSpPr>
            <a:spLocks noChangeArrowheads="1"/>
          </p:cNvSpPr>
          <p:nvPr/>
        </p:nvSpPr>
        <p:spPr bwMode="auto">
          <a:xfrm rot="-1860000">
            <a:off x="811213" y="4281488"/>
            <a:ext cx="100012" cy="198437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19472" name="Line 22"/>
          <p:cNvSpPr>
            <a:spLocks noChangeShapeType="1"/>
          </p:cNvSpPr>
          <p:nvPr/>
        </p:nvSpPr>
        <p:spPr bwMode="auto">
          <a:xfrm flipV="1">
            <a:off x="533400" y="4502150"/>
            <a:ext cx="555625" cy="14446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19473" name="Freeform 23"/>
          <p:cNvSpPr>
            <a:spLocks/>
          </p:cNvSpPr>
          <p:nvPr/>
        </p:nvSpPr>
        <p:spPr bwMode="auto">
          <a:xfrm>
            <a:off x="3784600" y="6089650"/>
            <a:ext cx="393700" cy="387350"/>
          </a:xfrm>
          <a:custGeom>
            <a:avLst/>
            <a:gdLst>
              <a:gd name="T0" fmla="*/ 0 w 279"/>
              <a:gd name="T1" fmla="*/ 2147483647 h 244"/>
              <a:gd name="T2" fmla="*/ 2147483647 w 279"/>
              <a:gd name="T3" fmla="*/ 2147483647 h 244"/>
              <a:gd name="T4" fmla="*/ 2147483647 w 279"/>
              <a:gd name="T5" fmla="*/ 0 h 244"/>
              <a:gd name="T6" fmla="*/ 2147483647 w 279"/>
              <a:gd name="T7" fmla="*/ 2147483647 h 244"/>
              <a:gd name="T8" fmla="*/ 2147483647 w 279"/>
              <a:gd name="T9" fmla="*/ 2147483647 h 244"/>
              <a:gd name="T10" fmla="*/ 2147483647 w 279"/>
              <a:gd name="T11" fmla="*/ 2147483647 h 244"/>
              <a:gd name="T12" fmla="*/ 2147483647 w 279"/>
              <a:gd name="T13" fmla="*/ 2147483647 h 244"/>
              <a:gd name="T14" fmla="*/ 2147483647 w 279"/>
              <a:gd name="T15" fmla="*/ 2147483647 h 244"/>
              <a:gd name="T16" fmla="*/ 2147483647 w 279"/>
              <a:gd name="T17" fmla="*/ 2147483647 h 244"/>
              <a:gd name="T18" fmla="*/ 2147483647 w 279"/>
              <a:gd name="T19" fmla="*/ 2147483647 h 244"/>
              <a:gd name="T20" fmla="*/ 2147483647 w 279"/>
              <a:gd name="T21" fmla="*/ 2147483647 h 244"/>
              <a:gd name="T22" fmla="*/ 2147483647 w 279"/>
              <a:gd name="T23" fmla="*/ 2147483647 h 244"/>
              <a:gd name="T24" fmla="*/ 2147483647 w 279"/>
              <a:gd name="T25" fmla="*/ 2147483647 h 244"/>
              <a:gd name="T26" fmla="*/ 2147483647 w 279"/>
              <a:gd name="T27" fmla="*/ 2147483647 h 244"/>
              <a:gd name="T28" fmla="*/ 2147483647 w 279"/>
              <a:gd name="T29" fmla="*/ 2147483647 h 244"/>
              <a:gd name="T30" fmla="*/ 2147483647 w 279"/>
              <a:gd name="T31" fmla="*/ 2147483647 h 244"/>
              <a:gd name="T32" fmla="*/ 2147483647 w 279"/>
              <a:gd name="T33" fmla="*/ 2147483647 h 244"/>
              <a:gd name="T34" fmla="*/ 2147483647 w 279"/>
              <a:gd name="T35" fmla="*/ 2147483647 h 244"/>
              <a:gd name="T36" fmla="*/ 2147483647 w 279"/>
              <a:gd name="T37" fmla="*/ 2147483647 h 244"/>
              <a:gd name="T38" fmla="*/ 2147483647 w 279"/>
              <a:gd name="T39" fmla="*/ 2147483647 h 244"/>
              <a:gd name="T40" fmla="*/ 2147483647 w 279"/>
              <a:gd name="T41" fmla="*/ 2147483647 h 244"/>
              <a:gd name="T42" fmla="*/ 2147483647 w 279"/>
              <a:gd name="T43" fmla="*/ 2147483647 h 244"/>
              <a:gd name="T44" fmla="*/ 2147483647 w 279"/>
              <a:gd name="T45" fmla="*/ 2147483647 h 244"/>
              <a:gd name="T46" fmla="*/ 2147483647 w 279"/>
              <a:gd name="T47" fmla="*/ 2147483647 h 244"/>
              <a:gd name="T48" fmla="*/ 2147483647 w 279"/>
              <a:gd name="T49" fmla="*/ 2147483647 h 244"/>
              <a:gd name="T50" fmla="*/ 2147483647 w 279"/>
              <a:gd name="T51" fmla="*/ 2147483647 h 244"/>
              <a:gd name="T52" fmla="*/ 2147483647 w 279"/>
              <a:gd name="T53" fmla="*/ 2147483647 h 244"/>
              <a:gd name="T54" fmla="*/ 2147483647 w 279"/>
              <a:gd name="T55" fmla="*/ 2147483647 h 244"/>
              <a:gd name="T56" fmla="*/ 2147483647 w 279"/>
              <a:gd name="T57" fmla="*/ 2147483647 h 244"/>
              <a:gd name="T58" fmla="*/ 2147483647 w 279"/>
              <a:gd name="T59" fmla="*/ 2147483647 h 244"/>
              <a:gd name="T60" fmla="*/ 2147483647 w 279"/>
              <a:gd name="T61" fmla="*/ 2147483647 h 244"/>
              <a:gd name="T62" fmla="*/ 2147483647 w 279"/>
              <a:gd name="T63" fmla="*/ 2147483647 h 244"/>
              <a:gd name="T64" fmla="*/ 2147483647 w 279"/>
              <a:gd name="T65" fmla="*/ 2147483647 h 244"/>
              <a:gd name="T66" fmla="*/ 2147483647 w 279"/>
              <a:gd name="T67" fmla="*/ 2147483647 h 244"/>
              <a:gd name="T68" fmla="*/ 2147483647 w 279"/>
              <a:gd name="T69" fmla="*/ 2147483647 h 244"/>
              <a:gd name="T70" fmla="*/ 2147483647 w 279"/>
              <a:gd name="T71" fmla="*/ 2147483647 h 244"/>
              <a:gd name="T72" fmla="*/ 2147483647 w 279"/>
              <a:gd name="T73" fmla="*/ 2147483647 h 244"/>
              <a:gd name="T74" fmla="*/ 2147483647 w 279"/>
              <a:gd name="T75" fmla="*/ 2147483647 h 244"/>
              <a:gd name="T76" fmla="*/ 2147483647 w 279"/>
              <a:gd name="T77" fmla="*/ 2147483647 h 244"/>
              <a:gd name="T78" fmla="*/ 2147483647 w 279"/>
              <a:gd name="T79" fmla="*/ 2147483647 h 244"/>
              <a:gd name="T80" fmla="*/ 2147483647 w 279"/>
              <a:gd name="T81" fmla="*/ 2147483647 h 244"/>
              <a:gd name="T82" fmla="*/ 2147483647 w 279"/>
              <a:gd name="T83" fmla="*/ 2147483647 h 244"/>
              <a:gd name="T84" fmla="*/ 2147483647 w 279"/>
              <a:gd name="T85" fmla="*/ 2147483647 h 244"/>
              <a:gd name="T86" fmla="*/ 2147483647 w 279"/>
              <a:gd name="T87" fmla="*/ 2147483647 h 244"/>
              <a:gd name="T88" fmla="*/ 2147483647 w 279"/>
              <a:gd name="T89" fmla="*/ 2147483647 h 244"/>
              <a:gd name="T90" fmla="*/ 2147483647 w 279"/>
              <a:gd name="T91" fmla="*/ 2147483647 h 244"/>
              <a:gd name="T92" fmla="*/ 2147483647 w 279"/>
              <a:gd name="T93" fmla="*/ 2147483647 h 244"/>
              <a:gd name="T94" fmla="*/ 2147483647 w 279"/>
              <a:gd name="T95" fmla="*/ 2147483647 h 244"/>
              <a:gd name="T96" fmla="*/ 2147483647 w 279"/>
              <a:gd name="T97" fmla="*/ 2147483647 h 244"/>
              <a:gd name="T98" fmla="*/ 0 w 279"/>
              <a:gd name="T99" fmla="*/ 2147483647 h 244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w 279"/>
              <a:gd name="T151" fmla="*/ 0 h 244"/>
              <a:gd name="T152" fmla="*/ 279 w 279"/>
              <a:gd name="T153" fmla="*/ 244 h 244"/>
            </a:gdLst>
            <a:ahLst/>
            <a:cxnLst>
              <a:cxn ang="T100">
                <a:pos x="T0" y="T1"/>
              </a:cxn>
              <a:cxn ang="T101">
                <a:pos x="T2" y="T3"/>
              </a:cxn>
              <a:cxn ang="T102">
                <a:pos x="T4" y="T5"/>
              </a:cxn>
              <a:cxn ang="T103">
                <a:pos x="T6" y="T7"/>
              </a:cxn>
              <a:cxn ang="T104">
                <a:pos x="T8" y="T9"/>
              </a:cxn>
              <a:cxn ang="T105">
                <a:pos x="T10" y="T11"/>
              </a:cxn>
              <a:cxn ang="T106">
                <a:pos x="T12" y="T13"/>
              </a:cxn>
              <a:cxn ang="T107">
                <a:pos x="T14" y="T15"/>
              </a:cxn>
              <a:cxn ang="T108">
                <a:pos x="T16" y="T17"/>
              </a:cxn>
              <a:cxn ang="T109">
                <a:pos x="T18" y="T19"/>
              </a:cxn>
              <a:cxn ang="T110">
                <a:pos x="T20" y="T21"/>
              </a:cxn>
              <a:cxn ang="T111">
                <a:pos x="T22" y="T23"/>
              </a:cxn>
              <a:cxn ang="T112">
                <a:pos x="T24" y="T25"/>
              </a:cxn>
              <a:cxn ang="T113">
                <a:pos x="T26" y="T27"/>
              </a:cxn>
              <a:cxn ang="T114">
                <a:pos x="T28" y="T29"/>
              </a:cxn>
              <a:cxn ang="T115">
                <a:pos x="T30" y="T31"/>
              </a:cxn>
              <a:cxn ang="T116">
                <a:pos x="T32" y="T33"/>
              </a:cxn>
              <a:cxn ang="T117">
                <a:pos x="T34" y="T35"/>
              </a:cxn>
              <a:cxn ang="T118">
                <a:pos x="T36" y="T37"/>
              </a:cxn>
              <a:cxn ang="T119">
                <a:pos x="T38" y="T39"/>
              </a:cxn>
              <a:cxn ang="T120">
                <a:pos x="T40" y="T41"/>
              </a:cxn>
              <a:cxn ang="T121">
                <a:pos x="T42" y="T43"/>
              </a:cxn>
              <a:cxn ang="T122">
                <a:pos x="T44" y="T45"/>
              </a:cxn>
              <a:cxn ang="T123">
                <a:pos x="T46" y="T47"/>
              </a:cxn>
              <a:cxn ang="T124">
                <a:pos x="T48" y="T49"/>
              </a:cxn>
              <a:cxn ang="T125">
                <a:pos x="T50" y="T51"/>
              </a:cxn>
              <a:cxn ang="T126">
                <a:pos x="T52" y="T53"/>
              </a:cxn>
              <a:cxn ang="T127">
                <a:pos x="T54" y="T55"/>
              </a:cxn>
              <a:cxn ang="T128">
                <a:pos x="T56" y="T57"/>
              </a:cxn>
              <a:cxn ang="T129">
                <a:pos x="T58" y="T59"/>
              </a:cxn>
              <a:cxn ang="T130">
                <a:pos x="T60" y="T61"/>
              </a:cxn>
              <a:cxn ang="T131">
                <a:pos x="T62" y="T63"/>
              </a:cxn>
              <a:cxn ang="T132">
                <a:pos x="T64" y="T65"/>
              </a:cxn>
              <a:cxn ang="T133">
                <a:pos x="T66" y="T67"/>
              </a:cxn>
              <a:cxn ang="T134">
                <a:pos x="T68" y="T69"/>
              </a:cxn>
              <a:cxn ang="T135">
                <a:pos x="T70" y="T71"/>
              </a:cxn>
              <a:cxn ang="T136">
                <a:pos x="T72" y="T73"/>
              </a:cxn>
              <a:cxn ang="T137">
                <a:pos x="T74" y="T75"/>
              </a:cxn>
              <a:cxn ang="T138">
                <a:pos x="T76" y="T77"/>
              </a:cxn>
              <a:cxn ang="T139">
                <a:pos x="T78" y="T79"/>
              </a:cxn>
              <a:cxn ang="T140">
                <a:pos x="T80" y="T81"/>
              </a:cxn>
              <a:cxn ang="T141">
                <a:pos x="T82" y="T83"/>
              </a:cxn>
              <a:cxn ang="T142">
                <a:pos x="T84" y="T85"/>
              </a:cxn>
              <a:cxn ang="T143">
                <a:pos x="T86" y="T87"/>
              </a:cxn>
              <a:cxn ang="T144">
                <a:pos x="T88" y="T89"/>
              </a:cxn>
              <a:cxn ang="T145">
                <a:pos x="T90" y="T91"/>
              </a:cxn>
              <a:cxn ang="T146">
                <a:pos x="T92" y="T93"/>
              </a:cxn>
              <a:cxn ang="T147">
                <a:pos x="T94" y="T95"/>
              </a:cxn>
              <a:cxn ang="T148">
                <a:pos x="T96" y="T97"/>
              </a:cxn>
              <a:cxn ang="T149">
                <a:pos x="T98" y="T99"/>
              </a:cxn>
            </a:cxnLst>
            <a:rect l="T150" t="T151" r="T152" b="T153"/>
            <a:pathLst>
              <a:path w="279" h="244">
                <a:moveTo>
                  <a:pt x="0" y="243"/>
                </a:moveTo>
                <a:lnTo>
                  <a:pt x="148" y="1"/>
                </a:lnTo>
                <a:lnTo>
                  <a:pt x="160" y="0"/>
                </a:lnTo>
                <a:lnTo>
                  <a:pt x="167" y="3"/>
                </a:lnTo>
                <a:lnTo>
                  <a:pt x="168" y="6"/>
                </a:lnTo>
                <a:lnTo>
                  <a:pt x="173" y="5"/>
                </a:lnTo>
                <a:lnTo>
                  <a:pt x="177" y="9"/>
                </a:lnTo>
                <a:lnTo>
                  <a:pt x="182" y="7"/>
                </a:lnTo>
                <a:lnTo>
                  <a:pt x="184" y="12"/>
                </a:lnTo>
                <a:lnTo>
                  <a:pt x="190" y="13"/>
                </a:lnTo>
                <a:lnTo>
                  <a:pt x="196" y="14"/>
                </a:lnTo>
                <a:lnTo>
                  <a:pt x="201" y="15"/>
                </a:lnTo>
                <a:lnTo>
                  <a:pt x="205" y="19"/>
                </a:lnTo>
                <a:lnTo>
                  <a:pt x="210" y="20"/>
                </a:lnTo>
                <a:lnTo>
                  <a:pt x="215" y="23"/>
                </a:lnTo>
                <a:lnTo>
                  <a:pt x="222" y="25"/>
                </a:lnTo>
                <a:lnTo>
                  <a:pt x="226" y="29"/>
                </a:lnTo>
                <a:lnTo>
                  <a:pt x="229" y="32"/>
                </a:lnTo>
                <a:lnTo>
                  <a:pt x="231" y="36"/>
                </a:lnTo>
                <a:lnTo>
                  <a:pt x="235" y="39"/>
                </a:lnTo>
                <a:lnTo>
                  <a:pt x="238" y="45"/>
                </a:lnTo>
                <a:lnTo>
                  <a:pt x="242" y="46"/>
                </a:lnTo>
                <a:lnTo>
                  <a:pt x="248" y="55"/>
                </a:lnTo>
                <a:lnTo>
                  <a:pt x="249" y="58"/>
                </a:lnTo>
                <a:lnTo>
                  <a:pt x="255" y="63"/>
                </a:lnTo>
                <a:lnTo>
                  <a:pt x="256" y="67"/>
                </a:lnTo>
                <a:lnTo>
                  <a:pt x="261" y="71"/>
                </a:lnTo>
                <a:lnTo>
                  <a:pt x="261" y="75"/>
                </a:lnTo>
                <a:lnTo>
                  <a:pt x="264" y="81"/>
                </a:lnTo>
                <a:lnTo>
                  <a:pt x="264" y="86"/>
                </a:lnTo>
                <a:lnTo>
                  <a:pt x="266" y="90"/>
                </a:lnTo>
                <a:lnTo>
                  <a:pt x="266" y="95"/>
                </a:lnTo>
                <a:lnTo>
                  <a:pt x="268" y="99"/>
                </a:lnTo>
                <a:lnTo>
                  <a:pt x="267" y="103"/>
                </a:lnTo>
                <a:lnTo>
                  <a:pt x="268" y="109"/>
                </a:lnTo>
                <a:lnTo>
                  <a:pt x="269" y="113"/>
                </a:lnTo>
                <a:lnTo>
                  <a:pt x="273" y="119"/>
                </a:lnTo>
                <a:lnTo>
                  <a:pt x="274" y="124"/>
                </a:lnTo>
                <a:lnTo>
                  <a:pt x="275" y="128"/>
                </a:lnTo>
                <a:lnTo>
                  <a:pt x="276" y="134"/>
                </a:lnTo>
                <a:lnTo>
                  <a:pt x="277" y="138"/>
                </a:lnTo>
                <a:lnTo>
                  <a:pt x="277" y="143"/>
                </a:lnTo>
                <a:lnTo>
                  <a:pt x="277" y="147"/>
                </a:lnTo>
                <a:lnTo>
                  <a:pt x="274" y="153"/>
                </a:lnTo>
                <a:lnTo>
                  <a:pt x="276" y="156"/>
                </a:lnTo>
                <a:lnTo>
                  <a:pt x="277" y="162"/>
                </a:lnTo>
                <a:lnTo>
                  <a:pt x="278" y="167"/>
                </a:lnTo>
                <a:lnTo>
                  <a:pt x="275" y="172"/>
                </a:lnTo>
                <a:lnTo>
                  <a:pt x="271" y="181"/>
                </a:lnTo>
                <a:lnTo>
                  <a:pt x="0" y="243"/>
                </a:lnTo>
              </a:path>
            </a:pathLst>
          </a:custGeom>
          <a:noFill/>
          <a:ln w="9525" cap="rnd">
            <a:noFill/>
            <a:round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19474" name="Arc 24"/>
          <p:cNvSpPr>
            <a:spLocks/>
          </p:cNvSpPr>
          <p:nvPr/>
        </p:nvSpPr>
        <p:spPr bwMode="auto">
          <a:xfrm rot="720000">
            <a:off x="3984625" y="6105525"/>
            <a:ext cx="211138" cy="236538"/>
          </a:xfrm>
          <a:custGeom>
            <a:avLst/>
            <a:gdLst>
              <a:gd name="T0" fmla="*/ 0 w 21745"/>
              <a:gd name="T1" fmla="*/ 0 h 21600"/>
              <a:gd name="T2" fmla="*/ 1876695861 w 21745"/>
              <a:gd name="T3" fmla="*/ 2147483647 h 21600"/>
              <a:gd name="T4" fmla="*/ 12514760 w 21745"/>
              <a:gd name="T5" fmla="*/ 2147483647 h 21600"/>
              <a:gd name="T6" fmla="*/ 0 60000 65536"/>
              <a:gd name="T7" fmla="*/ 0 60000 65536"/>
              <a:gd name="T8" fmla="*/ 0 60000 65536"/>
              <a:gd name="T9" fmla="*/ 0 w 21745"/>
              <a:gd name="T10" fmla="*/ 0 h 21600"/>
              <a:gd name="T11" fmla="*/ 21745 w 21745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745" h="21600" fill="none" extrusionOk="0">
                <a:moveTo>
                  <a:pt x="0" y="0"/>
                </a:moveTo>
                <a:cubicBezTo>
                  <a:pt x="48" y="0"/>
                  <a:pt x="96" y="-1"/>
                  <a:pt x="145" y="0"/>
                </a:cubicBezTo>
                <a:cubicBezTo>
                  <a:pt x="12074" y="0"/>
                  <a:pt x="21745" y="9670"/>
                  <a:pt x="21745" y="21600"/>
                </a:cubicBezTo>
              </a:path>
              <a:path w="21745" h="21600" stroke="0" extrusionOk="0">
                <a:moveTo>
                  <a:pt x="0" y="0"/>
                </a:moveTo>
                <a:cubicBezTo>
                  <a:pt x="48" y="0"/>
                  <a:pt x="96" y="-1"/>
                  <a:pt x="145" y="0"/>
                </a:cubicBezTo>
                <a:cubicBezTo>
                  <a:pt x="12074" y="0"/>
                  <a:pt x="21745" y="9670"/>
                  <a:pt x="21745" y="21600"/>
                </a:cubicBezTo>
                <a:lnTo>
                  <a:pt x="145" y="21600"/>
                </a:lnTo>
                <a:close/>
              </a:path>
            </a:pathLst>
          </a:custGeom>
          <a:noFill/>
          <a:ln w="25400" cap="rnd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19475" name="Line 25"/>
          <p:cNvSpPr>
            <a:spLocks noChangeShapeType="1"/>
          </p:cNvSpPr>
          <p:nvPr/>
        </p:nvSpPr>
        <p:spPr bwMode="auto">
          <a:xfrm flipH="1">
            <a:off x="3784600" y="5924550"/>
            <a:ext cx="303213" cy="55086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19476" name="Oval 26"/>
          <p:cNvSpPr>
            <a:spLocks noChangeArrowheads="1"/>
          </p:cNvSpPr>
          <p:nvPr/>
        </p:nvSpPr>
        <p:spPr bwMode="auto">
          <a:xfrm rot="-1860000">
            <a:off x="4062413" y="6110288"/>
            <a:ext cx="100012" cy="198437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19477" name="Line 27"/>
          <p:cNvSpPr>
            <a:spLocks noChangeShapeType="1"/>
          </p:cNvSpPr>
          <p:nvPr/>
        </p:nvSpPr>
        <p:spPr bwMode="auto">
          <a:xfrm flipV="1">
            <a:off x="3784600" y="6330950"/>
            <a:ext cx="555625" cy="14446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19478" name="Oval 33"/>
          <p:cNvSpPr>
            <a:spLocks noChangeArrowheads="1"/>
          </p:cNvSpPr>
          <p:nvPr/>
        </p:nvSpPr>
        <p:spPr bwMode="auto">
          <a:xfrm>
            <a:off x="4079875" y="5081588"/>
            <a:ext cx="57150" cy="63500"/>
          </a:xfrm>
          <a:prstGeom prst="ellipse">
            <a:avLst/>
          </a:prstGeom>
          <a:solidFill>
            <a:srgbClr val="037C03"/>
          </a:solidFill>
          <a:ln w="12700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19479" name="Oval 34"/>
          <p:cNvSpPr>
            <a:spLocks noChangeArrowheads="1"/>
          </p:cNvSpPr>
          <p:nvPr/>
        </p:nvSpPr>
        <p:spPr bwMode="auto">
          <a:xfrm>
            <a:off x="1504950" y="3649663"/>
            <a:ext cx="57150" cy="63500"/>
          </a:xfrm>
          <a:prstGeom prst="ellipse">
            <a:avLst/>
          </a:prstGeom>
          <a:solidFill>
            <a:srgbClr val="037C03"/>
          </a:solidFill>
          <a:ln w="12700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3268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Simplest Case: Parallel images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029200" y="914400"/>
            <a:ext cx="3810000" cy="5257800"/>
          </a:xfrm>
        </p:spPr>
        <p:txBody>
          <a:bodyPr/>
          <a:lstStyle/>
          <a:p>
            <a:pPr>
              <a:buFontTx/>
              <a:buChar char="•"/>
            </a:pPr>
            <a:r>
              <a:rPr lang="en-US" sz="2000" dirty="0" smtClean="0"/>
              <a:t>Image planes of cameras are parallel to each other and to the baseline</a:t>
            </a:r>
          </a:p>
          <a:p>
            <a:pPr>
              <a:buFontTx/>
              <a:buChar char="•"/>
            </a:pPr>
            <a:r>
              <a:rPr lang="en-US" sz="2000" dirty="0" smtClean="0"/>
              <a:t>Camera centers are at same height</a:t>
            </a:r>
          </a:p>
          <a:p>
            <a:pPr>
              <a:buFontTx/>
              <a:buChar char="•"/>
            </a:pPr>
            <a:r>
              <a:rPr lang="en-US" sz="2000" dirty="0" smtClean="0"/>
              <a:t>Focal lengths are the same</a:t>
            </a:r>
          </a:p>
          <a:p>
            <a:pPr>
              <a:buFontTx/>
              <a:buChar char="•"/>
            </a:pPr>
            <a:r>
              <a:rPr lang="en-US" sz="2000" dirty="0" smtClean="0"/>
              <a:t>Then </a:t>
            </a:r>
            <a:r>
              <a:rPr lang="en-US" sz="2000" dirty="0" err="1" smtClean="0"/>
              <a:t>epipolar</a:t>
            </a:r>
            <a:r>
              <a:rPr lang="en-US" sz="2000" dirty="0" smtClean="0"/>
              <a:t> lines fall along the horizontal scan lines of the images</a:t>
            </a:r>
          </a:p>
          <a:p>
            <a:pPr>
              <a:buFontTx/>
              <a:buChar char="•"/>
            </a:pPr>
            <a:endParaRPr lang="en-US" sz="2000" dirty="0" smtClean="0"/>
          </a:p>
        </p:txBody>
      </p:sp>
      <p:grpSp>
        <p:nvGrpSpPr>
          <p:cNvPr id="20484" name="Group 29"/>
          <p:cNvGrpSpPr>
            <a:grpSpLocks/>
          </p:cNvGrpSpPr>
          <p:nvPr/>
        </p:nvGrpSpPr>
        <p:grpSpPr bwMode="auto">
          <a:xfrm>
            <a:off x="533400" y="957263"/>
            <a:ext cx="4495800" cy="5519737"/>
            <a:chOff x="336" y="603"/>
            <a:chExt cx="2832" cy="3477"/>
          </a:xfrm>
        </p:grpSpPr>
        <p:sp>
          <p:nvSpPr>
            <p:cNvPr id="20485" name="Freeform 4"/>
            <p:cNvSpPr>
              <a:spLocks/>
            </p:cNvSpPr>
            <p:nvPr/>
          </p:nvSpPr>
          <p:spPr bwMode="auto">
            <a:xfrm>
              <a:off x="2193" y="603"/>
              <a:ext cx="769" cy="529"/>
            </a:xfrm>
            <a:custGeom>
              <a:avLst/>
              <a:gdLst>
                <a:gd name="T0" fmla="*/ 53 w 865"/>
                <a:gd name="T1" fmla="*/ 0 h 529"/>
                <a:gd name="T2" fmla="*/ 45 w 865"/>
                <a:gd name="T3" fmla="*/ 24 h 529"/>
                <a:gd name="T4" fmla="*/ 45 w 865"/>
                <a:gd name="T5" fmla="*/ 48 h 529"/>
                <a:gd name="T6" fmla="*/ 30 w 865"/>
                <a:gd name="T7" fmla="*/ 72 h 529"/>
                <a:gd name="T8" fmla="*/ 22 w 865"/>
                <a:gd name="T9" fmla="*/ 96 h 529"/>
                <a:gd name="T10" fmla="*/ 22 w 865"/>
                <a:gd name="T11" fmla="*/ 120 h 529"/>
                <a:gd name="T12" fmla="*/ 22 w 865"/>
                <a:gd name="T13" fmla="*/ 144 h 529"/>
                <a:gd name="T14" fmla="*/ 15 w 865"/>
                <a:gd name="T15" fmla="*/ 168 h 529"/>
                <a:gd name="T16" fmla="*/ 8 w 865"/>
                <a:gd name="T17" fmla="*/ 192 h 529"/>
                <a:gd name="T18" fmla="*/ 0 w 865"/>
                <a:gd name="T19" fmla="*/ 216 h 529"/>
                <a:gd name="T20" fmla="*/ 0 w 865"/>
                <a:gd name="T21" fmla="*/ 240 h 529"/>
                <a:gd name="T22" fmla="*/ 0 w 865"/>
                <a:gd name="T23" fmla="*/ 264 h 529"/>
                <a:gd name="T24" fmla="*/ 8 w 865"/>
                <a:gd name="T25" fmla="*/ 288 h 529"/>
                <a:gd name="T26" fmla="*/ 8 w 865"/>
                <a:gd name="T27" fmla="*/ 312 h 529"/>
                <a:gd name="T28" fmla="*/ 15 w 865"/>
                <a:gd name="T29" fmla="*/ 336 h 529"/>
                <a:gd name="T30" fmla="*/ 15 w 865"/>
                <a:gd name="T31" fmla="*/ 360 h 529"/>
                <a:gd name="T32" fmla="*/ 22 w 865"/>
                <a:gd name="T33" fmla="*/ 384 h 529"/>
                <a:gd name="T34" fmla="*/ 22 w 865"/>
                <a:gd name="T35" fmla="*/ 408 h 529"/>
                <a:gd name="T36" fmla="*/ 30 w 865"/>
                <a:gd name="T37" fmla="*/ 432 h 529"/>
                <a:gd name="T38" fmla="*/ 37 w 865"/>
                <a:gd name="T39" fmla="*/ 456 h 529"/>
                <a:gd name="T40" fmla="*/ 532 w 865"/>
                <a:gd name="T41" fmla="*/ 528 h 529"/>
                <a:gd name="T42" fmla="*/ 502 w 865"/>
                <a:gd name="T43" fmla="*/ 480 h 529"/>
                <a:gd name="T44" fmla="*/ 495 w 865"/>
                <a:gd name="T45" fmla="*/ 456 h 529"/>
                <a:gd name="T46" fmla="*/ 487 w 865"/>
                <a:gd name="T47" fmla="*/ 420 h 529"/>
                <a:gd name="T48" fmla="*/ 480 w 865"/>
                <a:gd name="T49" fmla="*/ 396 h 529"/>
                <a:gd name="T50" fmla="*/ 472 w 865"/>
                <a:gd name="T51" fmla="*/ 372 h 529"/>
                <a:gd name="T52" fmla="*/ 465 w 865"/>
                <a:gd name="T53" fmla="*/ 348 h 529"/>
                <a:gd name="T54" fmla="*/ 465 w 865"/>
                <a:gd name="T55" fmla="*/ 324 h 529"/>
                <a:gd name="T56" fmla="*/ 465 w 865"/>
                <a:gd name="T57" fmla="*/ 288 h 529"/>
                <a:gd name="T58" fmla="*/ 465 w 865"/>
                <a:gd name="T59" fmla="*/ 264 h 529"/>
                <a:gd name="T60" fmla="*/ 465 w 865"/>
                <a:gd name="T61" fmla="*/ 240 h 529"/>
                <a:gd name="T62" fmla="*/ 480 w 865"/>
                <a:gd name="T63" fmla="*/ 216 h 529"/>
                <a:gd name="T64" fmla="*/ 480 w 865"/>
                <a:gd name="T65" fmla="*/ 192 h 529"/>
                <a:gd name="T66" fmla="*/ 487 w 865"/>
                <a:gd name="T67" fmla="*/ 168 h 529"/>
                <a:gd name="T68" fmla="*/ 502 w 865"/>
                <a:gd name="T69" fmla="*/ 156 h 529"/>
                <a:gd name="T70" fmla="*/ 502 w 865"/>
                <a:gd name="T71" fmla="*/ 132 h 529"/>
                <a:gd name="T72" fmla="*/ 517 w 865"/>
                <a:gd name="T73" fmla="*/ 108 h 529"/>
                <a:gd name="T74" fmla="*/ 532 w 865"/>
                <a:gd name="T75" fmla="*/ 96 h 529"/>
                <a:gd name="T76" fmla="*/ 540 w 865"/>
                <a:gd name="T77" fmla="*/ 72 h 529"/>
                <a:gd name="T78" fmla="*/ 53 w 865"/>
                <a:gd name="T79" fmla="*/ 0 h 529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w 865"/>
                <a:gd name="T121" fmla="*/ 0 h 529"/>
                <a:gd name="T122" fmla="*/ 865 w 865"/>
                <a:gd name="T123" fmla="*/ 529 h 529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T120" t="T121" r="T122" b="T123"/>
              <a:pathLst>
                <a:path w="865" h="529">
                  <a:moveTo>
                    <a:pt x="84" y="0"/>
                  </a:moveTo>
                  <a:lnTo>
                    <a:pt x="72" y="24"/>
                  </a:lnTo>
                  <a:lnTo>
                    <a:pt x="72" y="48"/>
                  </a:lnTo>
                  <a:lnTo>
                    <a:pt x="48" y="72"/>
                  </a:lnTo>
                  <a:lnTo>
                    <a:pt x="36" y="96"/>
                  </a:lnTo>
                  <a:lnTo>
                    <a:pt x="36" y="120"/>
                  </a:lnTo>
                  <a:lnTo>
                    <a:pt x="36" y="144"/>
                  </a:lnTo>
                  <a:lnTo>
                    <a:pt x="24" y="168"/>
                  </a:lnTo>
                  <a:lnTo>
                    <a:pt x="12" y="192"/>
                  </a:lnTo>
                  <a:lnTo>
                    <a:pt x="0" y="216"/>
                  </a:lnTo>
                  <a:lnTo>
                    <a:pt x="0" y="240"/>
                  </a:lnTo>
                  <a:lnTo>
                    <a:pt x="0" y="264"/>
                  </a:lnTo>
                  <a:lnTo>
                    <a:pt x="12" y="288"/>
                  </a:lnTo>
                  <a:lnTo>
                    <a:pt x="12" y="312"/>
                  </a:lnTo>
                  <a:lnTo>
                    <a:pt x="24" y="336"/>
                  </a:lnTo>
                  <a:lnTo>
                    <a:pt x="24" y="360"/>
                  </a:lnTo>
                  <a:lnTo>
                    <a:pt x="36" y="384"/>
                  </a:lnTo>
                  <a:lnTo>
                    <a:pt x="36" y="408"/>
                  </a:lnTo>
                  <a:lnTo>
                    <a:pt x="48" y="432"/>
                  </a:lnTo>
                  <a:lnTo>
                    <a:pt x="60" y="456"/>
                  </a:lnTo>
                  <a:lnTo>
                    <a:pt x="852" y="528"/>
                  </a:lnTo>
                  <a:lnTo>
                    <a:pt x="804" y="480"/>
                  </a:lnTo>
                  <a:lnTo>
                    <a:pt x="792" y="456"/>
                  </a:lnTo>
                  <a:lnTo>
                    <a:pt x="780" y="420"/>
                  </a:lnTo>
                  <a:lnTo>
                    <a:pt x="768" y="396"/>
                  </a:lnTo>
                  <a:lnTo>
                    <a:pt x="756" y="372"/>
                  </a:lnTo>
                  <a:lnTo>
                    <a:pt x="744" y="348"/>
                  </a:lnTo>
                  <a:lnTo>
                    <a:pt x="744" y="324"/>
                  </a:lnTo>
                  <a:lnTo>
                    <a:pt x="744" y="288"/>
                  </a:lnTo>
                  <a:lnTo>
                    <a:pt x="744" y="264"/>
                  </a:lnTo>
                  <a:lnTo>
                    <a:pt x="744" y="240"/>
                  </a:lnTo>
                  <a:lnTo>
                    <a:pt x="768" y="216"/>
                  </a:lnTo>
                  <a:lnTo>
                    <a:pt x="768" y="192"/>
                  </a:lnTo>
                  <a:lnTo>
                    <a:pt x="780" y="168"/>
                  </a:lnTo>
                  <a:lnTo>
                    <a:pt x="804" y="156"/>
                  </a:lnTo>
                  <a:lnTo>
                    <a:pt x="804" y="132"/>
                  </a:lnTo>
                  <a:lnTo>
                    <a:pt x="828" y="108"/>
                  </a:lnTo>
                  <a:lnTo>
                    <a:pt x="852" y="96"/>
                  </a:lnTo>
                  <a:lnTo>
                    <a:pt x="864" y="72"/>
                  </a:lnTo>
                  <a:lnTo>
                    <a:pt x="84" y="0"/>
                  </a:lnTo>
                </a:path>
              </a:pathLst>
            </a:custGeom>
            <a:gradFill rotWithShape="0">
              <a:gsLst>
                <a:gs pos="0">
                  <a:srgbClr val="012501"/>
                </a:gs>
                <a:gs pos="100000">
                  <a:srgbClr val="037C03"/>
                </a:gs>
              </a:gsLst>
              <a:lin ang="18900000" scaled="1"/>
            </a:gradFill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20486" name="Line 5"/>
            <p:cNvSpPr>
              <a:spLocks noChangeShapeType="1"/>
            </p:cNvSpPr>
            <p:nvPr/>
          </p:nvSpPr>
          <p:spPr bwMode="auto">
            <a:xfrm>
              <a:off x="561" y="2715"/>
              <a:ext cx="2048" cy="115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20487" name="Freeform 6"/>
            <p:cNvSpPr>
              <a:spLocks/>
            </p:cNvSpPr>
            <p:nvPr/>
          </p:nvSpPr>
          <p:spPr bwMode="auto">
            <a:xfrm>
              <a:off x="966" y="768"/>
              <a:ext cx="1557" cy="1551"/>
            </a:xfrm>
            <a:custGeom>
              <a:avLst/>
              <a:gdLst>
                <a:gd name="T0" fmla="*/ 0 w 1557"/>
                <a:gd name="T1" fmla="*/ 1551 h 1551"/>
                <a:gd name="T2" fmla="*/ 1557 w 1557"/>
                <a:gd name="T3" fmla="*/ 0 h 1551"/>
                <a:gd name="T4" fmla="*/ 0 60000 65536"/>
                <a:gd name="T5" fmla="*/ 0 60000 65536"/>
                <a:gd name="T6" fmla="*/ 0 w 1557"/>
                <a:gd name="T7" fmla="*/ 0 h 1551"/>
                <a:gd name="T8" fmla="*/ 1557 w 1557"/>
                <a:gd name="T9" fmla="*/ 1551 h 155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557" h="1551">
                  <a:moveTo>
                    <a:pt x="0" y="1551"/>
                  </a:moveTo>
                  <a:lnTo>
                    <a:pt x="1557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20488" name="Freeform 7"/>
            <p:cNvSpPr>
              <a:spLocks/>
            </p:cNvSpPr>
            <p:nvPr/>
          </p:nvSpPr>
          <p:spPr bwMode="auto">
            <a:xfrm>
              <a:off x="433" y="1569"/>
              <a:ext cx="769" cy="1261"/>
            </a:xfrm>
            <a:custGeom>
              <a:avLst/>
              <a:gdLst>
                <a:gd name="T0" fmla="*/ 0 w 865"/>
                <a:gd name="T1" fmla="*/ 828 h 1261"/>
                <a:gd name="T2" fmla="*/ 540 w 865"/>
                <a:gd name="T3" fmla="*/ 1260 h 1261"/>
                <a:gd name="T4" fmla="*/ 540 w 865"/>
                <a:gd name="T5" fmla="*/ 414 h 1261"/>
                <a:gd name="T6" fmla="*/ 0 w 865"/>
                <a:gd name="T7" fmla="*/ 0 h 1261"/>
                <a:gd name="T8" fmla="*/ 0 w 865"/>
                <a:gd name="T9" fmla="*/ 828 h 126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65"/>
                <a:gd name="T16" fmla="*/ 0 h 1261"/>
                <a:gd name="T17" fmla="*/ 865 w 865"/>
                <a:gd name="T18" fmla="*/ 1261 h 126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65" h="1261">
                  <a:moveTo>
                    <a:pt x="0" y="828"/>
                  </a:moveTo>
                  <a:lnTo>
                    <a:pt x="864" y="1260"/>
                  </a:lnTo>
                  <a:lnTo>
                    <a:pt x="864" y="414"/>
                  </a:lnTo>
                  <a:lnTo>
                    <a:pt x="0" y="0"/>
                  </a:lnTo>
                  <a:lnTo>
                    <a:pt x="0" y="828"/>
                  </a:lnTo>
                </a:path>
              </a:pathLst>
            </a:custGeom>
            <a:solidFill>
              <a:srgbClr val="FEBF02"/>
            </a:solidFill>
            <a:ln w="12700" cap="rnd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20489" name="Freeform 8"/>
            <p:cNvSpPr>
              <a:spLocks/>
            </p:cNvSpPr>
            <p:nvPr/>
          </p:nvSpPr>
          <p:spPr bwMode="auto">
            <a:xfrm>
              <a:off x="2514" y="768"/>
              <a:ext cx="74" cy="2463"/>
            </a:xfrm>
            <a:custGeom>
              <a:avLst/>
              <a:gdLst>
                <a:gd name="T0" fmla="*/ 74 w 74"/>
                <a:gd name="T1" fmla="*/ 2463 h 2463"/>
                <a:gd name="T2" fmla="*/ 0 w 74"/>
                <a:gd name="T3" fmla="*/ 0 h 2463"/>
                <a:gd name="T4" fmla="*/ 0 60000 65536"/>
                <a:gd name="T5" fmla="*/ 0 60000 65536"/>
                <a:gd name="T6" fmla="*/ 0 w 74"/>
                <a:gd name="T7" fmla="*/ 0 h 2463"/>
                <a:gd name="T8" fmla="*/ 74 w 74"/>
                <a:gd name="T9" fmla="*/ 2463 h 2463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74" h="2463">
                  <a:moveTo>
                    <a:pt x="74" y="2463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20490" name="Freeform 9"/>
            <p:cNvSpPr>
              <a:spLocks/>
            </p:cNvSpPr>
            <p:nvPr/>
          </p:nvSpPr>
          <p:spPr bwMode="auto">
            <a:xfrm>
              <a:off x="2396" y="2651"/>
              <a:ext cx="769" cy="1261"/>
            </a:xfrm>
            <a:custGeom>
              <a:avLst/>
              <a:gdLst>
                <a:gd name="T0" fmla="*/ 0 w 865"/>
                <a:gd name="T1" fmla="*/ 828 h 1261"/>
                <a:gd name="T2" fmla="*/ 540 w 865"/>
                <a:gd name="T3" fmla="*/ 1260 h 1261"/>
                <a:gd name="T4" fmla="*/ 540 w 865"/>
                <a:gd name="T5" fmla="*/ 414 h 1261"/>
                <a:gd name="T6" fmla="*/ 0 w 865"/>
                <a:gd name="T7" fmla="*/ 0 h 1261"/>
                <a:gd name="T8" fmla="*/ 0 w 865"/>
                <a:gd name="T9" fmla="*/ 828 h 126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65"/>
                <a:gd name="T16" fmla="*/ 0 h 1261"/>
                <a:gd name="T17" fmla="*/ 865 w 865"/>
                <a:gd name="T18" fmla="*/ 1261 h 126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65" h="1261">
                  <a:moveTo>
                    <a:pt x="0" y="828"/>
                  </a:moveTo>
                  <a:lnTo>
                    <a:pt x="864" y="1260"/>
                  </a:lnTo>
                  <a:lnTo>
                    <a:pt x="864" y="414"/>
                  </a:lnTo>
                  <a:lnTo>
                    <a:pt x="0" y="0"/>
                  </a:lnTo>
                  <a:lnTo>
                    <a:pt x="0" y="828"/>
                  </a:lnTo>
                </a:path>
              </a:pathLst>
            </a:custGeom>
            <a:solidFill>
              <a:srgbClr val="FEBF02"/>
            </a:solidFill>
            <a:ln w="12700" cap="rnd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20491" name="Line 10"/>
            <p:cNvSpPr>
              <a:spLocks noChangeShapeType="1"/>
            </p:cNvSpPr>
            <p:nvPr/>
          </p:nvSpPr>
          <p:spPr bwMode="auto">
            <a:xfrm flipV="1">
              <a:off x="561" y="2319"/>
              <a:ext cx="405" cy="39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20492" name="Line 11"/>
            <p:cNvSpPr>
              <a:spLocks noChangeShapeType="1"/>
            </p:cNvSpPr>
            <p:nvPr/>
          </p:nvSpPr>
          <p:spPr bwMode="auto">
            <a:xfrm flipH="1" flipV="1">
              <a:off x="2588" y="3231"/>
              <a:ext cx="21" cy="6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20493" name="Freeform 12"/>
            <p:cNvSpPr>
              <a:spLocks/>
            </p:cNvSpPr>
            <p:nvPr/>
          </p:nvSpPr>
          <p:spPr bwMode="auto">
            <a:xfrm>
              <a:off x="336" y="2684"/>
              <a:ext cx="248" cy="244"/>
            </a:xfrm>
            <a:custGeom>
              <a:avLst/>
              <a:gdLst>
                <a:gd name="T0" fmla="*/ 0 w 279"/>
                <a:gd name="T1" fmla="*/ 243 h 244"/>
                <a:gd name="T2" fmla="*/ 92 w 279"/>
                <a:gd name="T3" fmla="*/ 1 h 244"/>
                <a:gd name="T4" fmla="*/ 100 w 279"/>
                <a:gd name="T5" fmla="*/ 0 h 244"/>
                <a:gd name="T6" fmla="*/ 104 w 279"/>
                <a:gd name="T7" fmla="*/ 3 h 244"/>
                <a:gd name="T8" fmla="*/ 104 w 279"/>
                <a:gd name="T9" fmla="*/ 6 h 244"/>
                <a:gd name="T10" fmla="*/ 108 w 279"/>
                <a:gd name="T11" fmla="*/ 5 h 244"/>
                <a:gd name="T12" fmla="*/ 110 w 279"/>
                <a:gd name="T13" fmla="*/ 9 h 244"/>
                <a:gd name="T14" fmla="*/ 114 w 279"/>
                <a:gd name="T15" fmla="*/ 7 h 244"/>
                <a:gd name="T16" fmla="*/ 116 w 279"/>
                <a:gd name="T17" fmla="*/ 12 h 244"/>
                <a:gd name="T18" fmla="*/ 118 w 279"/>
                <a:gd name="T19" fmla="*/ 13 h 244"/>
                <a:gd name="T20" fmla="*/ 123 w 279"/>
                <a:gd name="T21" fmla="*/ 14 h 244"/>
                <a:gd name="T22" fmla="*/ 125 w 279"/>
                <a:gd name="T23" fmla="*/ 15 h 244"/>
                <a:gd name="T24" fmla="*/ 128 w 279"/>
                <a:gd name="T25" fmla="*/ 19 h 244"/>
                <a:gd name="T26" fmla="*/ 132 w 279"/>
                <a:gd name="T27" fmla="*/ 20 h 244"/>
                <a:gd name="T28" fmla="*/ 134 w 279"/>
                <a:gd name="T29" fmla="*/ 23 h 244"/>
                <a:gd name="T30" fmla="*/ 139 w 279"/>
                <a:gd name="T31" fmla="*/ 25 h 244"/>
                <a:gd name="T32" fmla="*/ 141 w 279"/>
                <a:gd name="T33" fmla="*/ 29 h 244"/>
                <a:gd name="T34" fmla="*/ 143 w 279"/>
                <a:gd name="T35" fmla="*/ 32 h 244"/>
                <a:gd name="T36" fmla="*/ 144 w 279"/>
                <a:gd name="T37" fmla="*/ 36 h 244"/>
                <a:gd name="T38" fmla="*/ 147 w 279"/>
                <a:gd name="T39" fmla="*/ 39 h 244"/>
                <a:gd name="T40" fmla="*/ 148 w 279"/>
                <a:gd name="T41" fmla="*/ 45 h 244"/>
                <a:gd name="T42" fmla="*/ 151 w 279"/>
                <a:gd name="T43" fmla="*/ 46 h 244"/>
                <a:gd name="T44" fmla="*/ 155 w 279"/>
                <a:gd name="T45" fmla="*/ 55 h 244"/>
                <a:gd name="T46" fmla="*/ 155 w 279"/>
                <a:gd name="T47" fmla="*/ 58 h 244"/>
                <a:gd name="T48" fmla="*/ 160 w 279"/>
                <a:gd name="T49" fmla="*/ 63 h 244"/>
                <a:gd name="T50" fmla="*/ 160 w 279"/>
                <a:gd name="T51" fmla="*/ 67 h 244"/>
                <a:gd name="T52" fmla="*/ 163 w 279"/>
                <a:gd name="T53" fmla="*/ 71 h 244"/>
                <a:gd name="T54" fmla="*/ 163 w 279"/>
                <a:gd name="T55" fmla="*/ 75 h 244"/>
                <a:gd name="T56" fmla="*/ 165 w 279"/>
                <a:gd name="T57" fmla="*/ 81 h 244"/>
                <a:gd name="T58" fmla="*/ 165 w 279"/>
                <a:gd name="T59" fmla="*/ 86 h 244"/>
                <a:gd name="T60" fmla="*/ 166 w 279"/>
                <a:gd name="T61" fmla="*/ 90 h 244"/>
                <a:gd name="T62" fmla="*/ 166 w 279"/>
                <a:gd name="T63" fmla="*/ 95 h 244"/>
                <a:gd name="T64" fmla="*/ 167 w 279"/>
                <a:gd name="T65" fmla="*/ 99 h 244"/>
                <a:gd name="T66" fmla="*/ 167 w 279"/>
                <a:gd name="T67" fmla="*/ 103 h 244"/>
                <a:gd name="T68" fmla="*/ 167 w 279"/>
                <a:gd name="T69" fmla="*/ 109 h 244"/>
                <a:gd name="T70" fmla="*/ 167 w 279"/>
                <a:gd name="T71" fmla="*/ 113 h 244"/>
                <a:gd name="T72" fmla="*/ 171 w 279"/>
                <a:gd name="T73" fmla="*/ 119 h 244"/>
                <a:gd name="T74" fmla="*/ 172 w 279"/>
                <a:gd name="T75" fmla="*/ 124 h 244"/>
                <a:gd name="T76" fmla="*/ 172 w 279"/>
                <a:gd name="T77" fmla="*/ 128 h 244"/>
                <a:gd name="T78" fmla="*/ 172 w 279"/>
                <a:gd name="T79" fmla="*/ 134 h 244"/>
                <a:gd name="T80" fmla="*/ 173 w 279"/>
                <a:gd name="T81" fmla="*/ 138 h 244"/>
                <a:gd name="T82" fmla="*/ 173 w 279"/>
                <a:gd name="T83" fmla="*/ 143 h 244"/>
                <a:gd name="T84" fmla="*/ 173 w 279"/>
                <a:gd name="T85" fmla="*/ 147 h 244"/>
                <a:gd name="T86" fmla="*/ 172 w 279"/>
                <a:gd name="T87" fmla="*/ 153 h 244"/>
                <a:gd name="T88" fmla="*/ 172 w 279"/>
                <a:gd name="T89" fmla="*/ 156 h 244"/>
                <a:gd name="T90" fmla="*/ 173 w 279"/>
                <a:gd name="T91" fmla="*/ 162 h 244"/>
                <a:gd name="T92" fmla="*/ 174 w 279"/>
                <a:gd name="T93" fmla="*/ 167 h 244"/>
                <a:gd name="T94" fmla="*/ 172 w 279"/>
                <a:gd name="T95" fmla="*/ 172 h 244"/>
                <a:gd name="T96" fmla="*/ 169 w 279"/>
                <a:gd name="T97" fmla="*/ 181 h 244"/>
                <a:gd name="T98" fmla="*/ 0 w 279"/>
                <a:gd name="T99" fmla="*/ 243 h 244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279"/>
                <a:gd name="T151" fmla="*/ 0 h 244"/>
                <a:gd name="T152" fmla="*/ 279 w 279"/>
                <a:gd name="T153" fmla="*/ 244 h 244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279" h="244">
                  <a:moveTo>
                    <a:pt x="0" y="243"/>
                  </a:moveTo>
                  <a:lnTo>
                    <a:pt x="148" y="1"/>
                  </a:lnTo>
                  <a:lnTo>
                    <a:pt x="160" y="0"/>
                  </a:lnTo>
                  <a:lnTo>
                    <a:pt x="167" y="3"/>
                  </a:lnTo>
                  <a:lnTo>
                    <a:pt x="168" y="6"/>
                  </a:lnTo>
                  <a:lnTo>
                    <a:pt x="173" y="5"/>
                  </a:lnTo>
                  <a:lnTo>
                    <a:pt x="177" y="9"/>
                  </a:lnTo>
                  <a:lnTo>
                    <a:pt x="182" y="7"/>
                  </a:lnTo>
                  <a:lnTo>
                    <a:pt x="184" y="12"/>
                  </a:lnTo>
                  <a:lnTo>
                    <a:pt x="190" y="13"/>
                  </a:lnTo>
                  <a:lnTo>
                    <a:pt x="196" y="14"/>
                  </a:lnTo>
                  <a:lnTo>
                    <a:pt x="201" y="15"/>
                  </a:lnTo>
                  <a:lnTo>
                    <a:pt x="205" y="19"/>
                  </a:lnTo>
                  <a:lnTo>
                    <a:pt x="210" y="20"/>
                  </a:lnTo>
                  <a:lnTo>
                    <a:pt x="215" y="23"/>
                  </a:lnTo>
                  <a:lnTo>
                    <a:pt x="222" y="25"/>
                  </a:lnTo>
                  <a:lnTo>
                    <a:pt x="226" y="29"/>
                  </a:lnTo>
                  <a:lnTo>
                    <a:pt x="229" y="32"/>
                  </a:lnTo>
                  <a:lnTo>
                    <a:pt x="231" y="36"/>
                  </a:lnTo>
                  <a:lnTo>
                    <a:pt x="235" y="39"/>
                  </a:lnTo>
                  <a:lnTo>
                    <a:pt x="238" y="45"/>
                  </a:lnTo>
                  <a:lnTo>
                    <a:pt x="242" y="46"/>
                  </a:lnTo>
                  <a:lnTo>
                    <a:pt x="248" y="55"/>
                  </a:lnTo>
                  <a:lnTo>
                    <a:pt x="249" y="58"/>
                  </a:lnTo>
                  <a:lnTo>
                    <a:pt x="255" y="63"/>
                  </a:lnTo>
                  <a:lnTo>
                    <a:pt x="256" y="67"/>
                  </a:lnTo>
                  <a:lnTo>
                    <a:pt x="261" y="71"/>
                  </a:lnTo>
                  <a:lnTo>
                    <a:pt x="261" y="75"/>
                  </a:lnTo>
                  <a:lnTo>
                    <a:pt x="264" y="81"/>
                  </a:lnTo>
                  <a:lnTo>
                    <a:pt x="264" y="86"/>
                  </a:lnTo>
                  <a:lnTo>
                    <a:pt x="266" y="90"/>
                  </a:lnTo>
                  <a:lnTo>
                    <a:pt x="266" y="95"/>
                  </a:lnTo>
                  <a:lnTo>
                    <a:pt x="268" y="99"/>
                  </a:lnTo>
                  <a:lnTo>
                    <a:pt x="267" y="103"/>
                  </a:lnTo>
                  <a:lnTo>
                    <a:pt x="268" y="109"/>
                  </a:lnTo>
                  <a:lnTo>
                    <a:pt x="269" y="113"/>
                  </a:lnTo>
                  <a:lnTo>
                    <a:pt x="273" y="119"/>
                  </a:lnTo>
                  <a:lnTo>
                    <a:pt x="274" y="124"/>
                  </a:lnTo>
                  <a:lnTo>
                    <a:pt x="275" y="128"/>
                  </a:lnTo>
                  <a:lnTo>
                    <a:pt x="276" y="134"/>
                  </a:lnTo>
                  <a:lnTo>
                    <a:pt x="277" y="138"/>
                  </a:lnTo>
                  <a:lnTo>
                    <a:pt x="277" y="143"/>
                  </a:lnTo>
                  <a:lnTo>
                    <a:pt x="277" y="147"/>
                  </a:lnTo>
                  <a:lnTo>
                    <a:pt x="274" y="153"/>
                  </a:lnTo>
                  <a:lnTo>
                    <a:pt x="276" y="156"/>
                  </a:lnTo>
                  <a:lnTo>
                    <a:pt x="277" y="162"/>
                  </a:lnTo>
                  <a:lnTo>
                    <a:pt x="278" y="167"/>
                  </a:lnTo>
                  <a:lnTo>
                    <a:pt x="275" y="172"/>
                  </a:lnTo>
                  <a:lnTo>
                    <a:pt x="271" y="181"/>
                  </a:lnTo>
                  <a:lnTo>
                    <a:pt x="0" y="243"/>
                  </a:lnTo>
                </a:path>
              </a:pathLst>
            </a:custGeom>
            <a:noFill/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20494" name="Arc 13"/>
            <p:cNvSpPr>
              <a:spLocks/>
            </p:cNvSpPr>
            <p:nvPr/>
          </p:nvSpPr>
          <p:spPr bwMode="auto">
            <a:xfrm rot="720000">
              <a:off x="462" y="2694"/>
              <a:ext cx="133" cy="149"/>
            </a:xfrm>
            <a:custGeom>
              <a:avLst/>
              <a:gdLst>
                <a:gd name="T0" fmla="*/ 0 w 21745"/>
                <a:gd name="T1" fmla="*/ 0 h 21600"/>
                <a:gd name="T2" fmla="*/ 0 w 21745"/>
                <a:gd name="T3" fmla="*/ 0 h 21600"/>
                <a:gd name="T4" fmla="*/ 0 w 21745"/>
                <a:gd name="T5" fmla="*/ 0 h 21600"/>
                <a:gd name="T6" fmla="*/ 0 60000 65536"/>
                <a:gd name="T7" fmla="*/ 0 60000 65536"/>
                <a:gd name="T8" fmla="*/ 0 60000 65536"/>
                <a:gd name="T9" fmla="*/ 0 w 21745"/>
                <a:gd name="T10" fmla="*/ 0 h 21600"/>
                <a:gd name="T11" fmla="*/ 21745 w 21745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745" h="21600" fill="none" extrusionOk="0">
                  <a:moveTo>
                    <a:pt x="0" y="0"/>
                  </a:moveTo>
                  <a:cubicBezTo>
                    <a:pt x="48" y="0"/>
                    <a:pt x="96" y="-1"/>
                    <a:pt x="145" y="0"/>
                  </a:cubicBezTo>
                  <a:cubicBezTo>
                    <a:pt x="12074" y="0"/>
                    <a:pt x="21745" y="9670"/>
                    <a:pt x="21745" y="21600"/>
                  </a:cubicBezTo>
                </a:path>
                <a:path w="21745" h="21600" stroke="0" extrusionOk="0">
                  <a:moveTo>
                    <a:pt x="0" y="0"/>
                  </a:moveTo>
                  <a:cubicBezTo>
                    <a:pt x="48" y="0"/>
                    <a:pt x="96" y="-1"/>
                    <a:pt x="145" y="0"/>
                  </a:cubicBezTo>
                  <a:cubicBezTo>
                    <a:pt x="12074" y="0"/>
                    <a:pt x="21745" y="9670"/>
                    <a:pt x="21745" y="21600"/>
                  </a:cubicBezTo>
                  <a:lnTo>
                    <a:pt x="145" y="21600"/>
                  </a:lnTo>
                  <a:close/>
                </a:path>
              </a:pathLst>
            </a:custGeom>
            <a:noFill/>
            <a:ln w="25400" cap="rnd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20495" name="Line 14"/>
            <p:cNvSpPr>
              <a:spLocks noChangeShapeType="1"/>
            </p:cNvSpPr>
            <p:nvPr/>
          </p:nvSpPr>
          <p:spPr bwMode="auto">
            <a:xfrm flipH="1">
              <a:off x="336" y="2580"/>
              <a:ext cx="191" cy="347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20496" name="Oval 15"/>
            <p:cNvSpPr>
              <a:spLocks noChangeArrowheads="1"/>
            </p:cNvSpPr>
            <p:nvPr/>
          </p:nvSpPr>
          <p:spPr bwMode="auto">
            <a:xfrm rot="-1860000">
              <a:off x="511" y="2697"/>
              <a:ext cx="63" cy="125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20497" name="Line 16"/>
            <p:cNvSpPr>
              <a:spLocks noChangeShapeType="1"/>
            </p:cNvSpPr>
            <p:nvPr/>
          </p:nvSpPr>
          <p:spPr bwMode="auto">
            <a:xfrm flipV="1">
              <a:off x="336" y="2836"/>
              <a:ext cx="350" cy="91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20498" name="Freeform 17"/>
            <p:cNvSpPr>
              <a:spLocks/>
            </p:cNvSpPr>
            <p:nvPr/>
          </p:nvSpPr>
          <p:spPr bwMode="auto">
            <a:xfrm>
              <a:off x="2384" y="3836"/>
              <a:ext cx="248" cy="244"/>
            </a:xfrm>
            <a:custGeom>
              <a:avLst/>
              <a:gdLst>
                <a:gd name="T0" fmla="*/ 0 w 279"/>
                <a:gd name="T1" fmla="*/ 243 h 244"/>
                <a:gd name="T2" fmla="*/ 92 w 279"/>
                <a:gd name="T3" fmla="*/ 1 h 244"/>
                <a:gd name="T4" fmla="*/ 100 w 279"/>
                <a:gd name="T5" fmla="*/ 0 h 244"/>
                <a:gd name="T6" fmla="*/ 104 w 279"/>
                <a:gd name="T7" fmla="*/ 3 h 244"/>
                <a:gd name="T8" fmla="*/ 104 w 279"/>
                <a:gd name="T9" fmla="*/ 6 h 244"/>
                <a:gd name="T10" fmla="*/ 108 w 279"/>
                <a:gd name="T11" fmla="*/ 5 h 244"/>
                <a:gd name="T12" fmla="*/ 110 w 279"/>
                <a:gd name="T13" fmla="*/ 9 h 244"/>
                <a:gd name="T14" fmla="*/ 114 w 279"/>
                <a:gd name="T15" fmla="*/ 7 h 244"/>
                <a:gd name="T16" fmla="*/ 116 w 279"/>
                <a:gd name="T17" fmla="*/ 12 h 244"/>
                <a:gd name="T18" fmla="*/ 118 w 279"/>
                <a:gd name="T19" fmla="*/ 13 h 244"/>
                <a:gd name="T20" fmla="*/ 123 w 279"/>
                <a:gd name="T21" fmla="*/ 14 h 244"/>
                <a:gd name="T22" fmla="*/ 125 w 279"/>
                <a:gd name="T23" fmla="*/ 15 h 244"/>
                <a:gd name="T24" fmla="*/ 128 w 279"/>
                <a:gd name="T25" fmla="*/ 19 h 244"/>
                <a:gd name="T26" fmla="*/ 132 w 279"/>
                <a:gd name="T27" fmla="*/ 20 h 244"/>
                <a:gd name="T28" fmla="*/ 134 w 279"/>
                <a:gd name="T29" fmla="*/ 23 h 244"/>
                <a:gd name="T30" fmla="*/ 139 w 279"/>
                <a:gd name="T31" fmla="*/ 25 h 244"/>
                <a:gd name="T32" fmla="*/ 141 w 279"/>
                <a:gd name="T33" fmla="*/ 29 h 244"/>
                <a:gd name="T34" fmla="*/ 143 w 279"/>
                <a:gd name="T35" fmla="*/ 32 h 244"/>
                <a:gd name="T36" fmla="*/ 144 w 279"/>
                <a:gd name="T37" fmla="*/ 36 h 244"/>
                <a:gd name="T38" fmla="*/ 147 w 279"/>
                <a:gd name="T39" fmla="*/ 39 h 244"/>
                <a:gd name="T40" fmla="*/ 148 w 279"/>
                <a:gd name="T41" fmla="*/ 45 h 244"/>
                <a:gd name="T42" fmla="*/ 151 w 279"/>
                <a:gd name="T43" fmla="*/ 46 h 244"/>
                <a:gd name="T44" fmla="*/ 155 w 279"/>
                <a:gd name="T45" fmla="*/ 55 h 244"/>
                <a:gd name="T46" fmla="*/ 155 w 279"/>
                <a:gd name="T47" fmla="*/ 58 h 244"/>
                <a:gd name="T48" fmla="*/ 160 w 279"/>
                <a:gd name="T49" fmla="*/ 63 h 244"/>
                <a:gd name="T50" fmla="*/ 160 w 279"/>
                <a:gd name="T51" fmla="*/ 67 h 244"/>
                <a:gd name="T52" fmla="*/ 163 w 279"/>
                <a:gd name="T53" fmla="*/ 71 h 244"/>
                <a:gd name="T54" fmla="*/ 163 w 279"/>
                <a:gd name="T55" fmla="*/ 75 h 244"/>
                <a:gd name="T56" fmla="*/ 165 w 279"/>
                <a:gd name="T57" fmla="*/ 81 h 244"/>
                <a:gd name="T58" fmla="*/ 165 w 279"/>
                <a:gd name="T59" fmla="*/ 86 h 244"/>
                <a:gd name="T60" fmla="*/ 166 w 279"/>
                <a:gd name="T61" fmla="*/ 90 h 244"/>
                <a:gd name="T62" fmla="*/ 166 w 279"/>
                <a:gd name="T63" fmla="*/ 95 h 244"/>
                <a:gd name="T64" fmla="*/ 167 w 279"/>
                <a:gd name="T65" fmla="*/ 99 h 244"/>
                <a:gd name="T66" fmla="*/ 167 w 279"/>
                <a:gd name="T67" fmla="*/ 103 h 244"/>
                <a:gd name="T68" fmla="*/ 167 w 279"/>
                <a:gd name="T69" fmla="*/ 109 h 244"/>
                <a:gd name="T70" fmla="*/ 167 w 279"/>
                <a:gd name="T71" fmla="*/ 113 h 244"/>
                <a:gd name="T72" fmla="*/ 171 w 279"/>
                <a:gd name="T73" fmla="*/ 119 h 244"/>
                <a:gd name="T74" fmla="*/ 172 w 279"/>
                <a:gd name="T75" fmla="*/ 124 h 244"/>
                <a:gd name="T76" fmla="*/ 172 w 279"/>
                <a:gd name="T77" fmla="*/ 128 h 244"/>
                <a:gd name="T78" fmla="*/ 172 w 279"/>
                <a:gd name="T79" fmla="*/ 134 h 244"/>
                <a:gd name="T80" fmla="*/ 173 w 279"/>
                <a:gd name="T81" fmla="*/ 138 h 244"/>
                <a:gd name="T82" fmla="*/ 173 w 279"/>
                <a:gd name="T83" fmla="*/ 143 h 244"/>
                <a:gd name="T84" fmla="*/ 173 w 279"/>
                <a:gd name="T85" fmla="*/ 147 h 244"/>
                <a:gd name="T86" fmla="*/ 172 w 279"/>
                <a:gd name="T87" fmla="*/ 153 h 244"/>
                <a:gd name="T88" fmla="*/ 172 w 279"/>
                <a:gd name="T89" fmla="*/ 156 h 244"/>
                <a:gd name="T90" fmla="*/ 173 w 279"/>
                <a:gd name="T91" fmla="*/ 162 h 244"/>
                <a:gd name="T92" fmla="*/ 174 w 279"/>
                <a:gd name="T93" fmla="*/ 167 h 244"/>
                <a:gd name="T94" fmla="*/ 172 w 279"/>
                <a:gd name="T95" fmla="*/ 172 h 244"/>
                <a:gd name="T96" fmla="*/ 169 w 279"/>
                <a:gd name="T97" fmla="*/ 181 h 244"/>
                <a:gd name="T98" fmla="*/ 0 w 279"/>
                <a:gd name="T99" fmla="*/ 243 h 244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279"/>
                <a:gd name="T151" fmla="*/ 0 h 244"/>
                <a:gd name="T152" fmla="*/ 279 w 279"/>
                <a:gd name="T153" fmla="*/ 244 h 244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279" h="244">
                  <a:moveTo>
                    <a:pt x="0" y="243"/>
                  </a:moveTo>
                  <a:lnTo>
                    <a:pt x="148" y="1"/>
                  </a:lnTo>
                  <a:lnTo>
                    <a:pt x="160" y="0"/>
                  </a:lnTo>
                  <a:lnTo>
                    <a:pt x="167" y="3"/>
                  </a:lnTo>
                  <a:lnTo>
                    <a:pt x="168" y="6"/>
                  </a:lnTo>
                  <a:lnTo>
                    <a:pt x="173" y="5"/>
                  </a:lnTo>
                  <a:lnTo>
                    <a:pt x="177" y="9"/>
                  </a:lnTo>
                  <a:lnTo>
                    <a:pt x="182" y="7"/>
                  </a:lnTo>
                  <a:lnTo>
                    <a:pt x="184" y="12"/>
                  </a:lnTo>
                  <a:lnTo>
                    <a:pt x="190" y="13"/>
                  </a:lnTo>
                  <a:lnTo>
                    <a:pt x="196" y="14"/>
                  </a:lnTo>
                  <a:lnTo>
                    <a:pt x="201" y="15"/>
                  </a:lnTo>
                  <a:lnTo>
                    <a:pt x="205" y="19"/>
                  </a:lnTo>
                  <a:lnTo>
                    <a:pt x="210" y="20"/>
                  </a:lnTo>
                  <a:lnTo>
                    <a:pt x="215" y="23"/>
                  </a:lnTo>
                  <a:lnTo>
                    <a:pt x="222" y="25"/>
                  </a:lnTo>
                  <a:lnTo>
                    <a:pt x="226" y="29"/>
                  </a:lnTo>
                  <a:lnTo>
                    <a:pt x="229" y="32"/>
                  </a:lnTo>
                  <a:lnTo>
                    <a:pt x="231" y="36"/>
                  </a:lnTo>
                  <a:lnTo>
                    <a:pt x="235" y="39"/>
                  </a:lnTo>
                  <a:lnTo>
                    <a:pt x="238" y="45"/>
                  </a:lnTo>
                  <a:lnTo>
                    <a:pt x="242" y="46"/>
                  </a:lnTo>
                  <a:lnTo>
                    <a:pt x="248" y="55"/>
                  </a:lnTo>
                  <a:lnTo>
                    <a:pt x="249" y="58"/>
                  </a:lnTo>
                  <a:lnTo>
                    <a:pt x="255" y="63"/>
                  </a:lnTo>
                  <a:lnTo>
                    <a:pt x="256" y="67"/>
                  </a:lnTo>
                  <a:lnTo>
                    <a:pt x="261" y="71"/>
                  </a:lnTo>
                  <a:lnTo>
                    <a:pt x="261" y="75"/>
                  </a:lnTo>
                  <a:lnTo>
                    <a:pt x="264" y="81"/>
                  </a:lnTo>
                  <a:lnTo>
                    <a:pt x="264" y="86"/>
                  </a:lnTo>
                  <a:lnTo>
                    <a:pt x="266" y="90"/>
                  </a:lnTo>
                  <a:lnTo>
                    <a:pt x="266" y="95"/>
                  </a:lnTo>
                  <a:lnTo>
                    <a:pt x="268" y="99"/>
                  </a:lnTo>
                  <a:lnTo>
                    <a:pt x="267" y="103"/>
                  </a:lnTo>
                  <a:lnTo>
                    <a:pt x="268" y="109"/>
                  </a:lnTo>
                  <a:lnTo>
                    <a:pt x="269" y="113"/>
                  </a:lnTo>
                  <a:lnTo>
                    <a:pt x="273" y="119"/>
                  </a:lnTo>
                  <a:lnTo>
                    <a:pt x="274" y="124"/>
                  </a:lnTo>
                  <a:lnTo>
                    <a:pt x="275" y="128"/>
                  </a:lnTo>
                  <a:lnTo>
                    <a:pt x="276" y="134"/>
                  </a:lnTo>
                  <a:lnTo>
                    <a:pt x="277" y="138"/>
                  </a:lnTo>
                  <a:lnTo>
                    <a:pt x="277" y="143"/>
                  </a:lnTo>
                  <a:lnTo>
                    <a:pt x="277" y="147"/>
                  </a:lnTo>
                  <a:lnTo>
                    <a:pt x="274" y="153"/>
                  </a:lnTo>
                  <a:lnTo>
                    <a:pt x="276" y="156"/>
                  </a:lnTo>
                  <a:lnTo>
                    <a:pt x="277" y="162"/>
                  </a:lnTo>
                  <a:lnTo>
                    <a:pt x="278" y="167"/>
                  </a:lnTo>
                  <a:lnTo>
                    <a:pt x="275" y="172"/>
                  </a:lnTo>
                  <a:lnTo>
                    <a:pt x="271" y="181"/>
                  </a:lnTo>
                  <a:lnTo>
                    <a:pt x="0" y="243"/>
                  </a:lnTo>
                </a:path>
              </a:pathLst>
            </a:custGeom>
            <a:noFill/>
            <a:ln w="9525" cap="rnd">
              <a:noFill/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20499" name="Arc 18"/>
            <p:cNvSpPr>
              <a:spLocks/>
            </p:cNvSpPr>
            <p:nvPr/>
          </p:nvSpPr>
          <p:spPr bwMode="auto">
            <a:xfrm rot="720000">
              <a:off x="2510" y="3846"/>
              <a:ext cx="133" cy="149"/>
            </a:xfrm>
            <a:custGeom>
              <a:avLst/>
              <a:gdLst>
                <a:gd name="T0" fmla="*/ 0 w 21745"/>
                <a:gd name="T1" fmla="*/ 0 h 21600"/>
                <a:gd name="T2" fmla="*/ 0 w 21745"/>
                <a:gd name="T3" fmla="*/ 0 h 21600"/>
                <a:gd name="T4" fmla="*/ 0 w 21745"/>
                <a:gd name="T5" fmla="*/ 0 h 21600"/>
                <a:gd name="T6" fmla="*/ 0 60000 65536"/>
                <a:gd name="T7" fmla="*/ 0 60000 65536"/>
                <a:gd name="T8" fmla="*/ 0 60000 65536"/>
                <a:gd name="T9" fmla="*/ 0 w 21745"/>
                <a:gd name="T10" fmla="*/ 0 h 21600"/>
                <a:gd name="T11" fmla="*/ 21745 w 21745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745" h="21600" fill="none" extrusionOk="0">
                  <a:moveTo>
                    <a:pt x="0" y="0"/>
                  </a:moveTo>
                  <a:cubicBezTo>
                    <a:pt x="48" y="0"/>
                    <a:pt x="96" y="-1"/>
                    <a:pt x="145" y="0"/>
                  </a:cubicBezTo>
                  <a:cubicBezTo>
                    <a:pt x="12074" y="0"/>
                    <a:pt x="21745" y="9670"/>
                    <a:pt x="21745" y="21600"/>
                  </a:cubicBezTo>
                </a:path>
                <a:path w="21745" h="21600" stroke="0" extrusionOk="0">
                  <a:moveTo>
                    <a:pt x="0" y="0"/>
                  </a:moveTo>
                  <a:cubicBezTo>
                    <a:pt x="48" y="0"/>
                    <a:pt x="96" y="-1"/>
                    <a:pt x="145" y="0"/>
                  </a:cubicBezTo>
                  <a:cubicBezTo>
                    <a:pt x="12074" y="0"/>
                    <a:pt x="21745" y="9670"/>
                    <a:pt x="21745" y="21600"/>
                  </a:cubicBezTo>
                  <a:lnTo>
                    <a:pt x="145" y="21600"/>
                  </a:lnTo>
                  <a:close/>
                </a:path>
              </a:pathLst>
            </a:custGeom>
            <a:noFill/>
            <a:ln w="25400" cap="rnd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20500" name="Line 19"/>
            <p:cNvSpPr>
              <a:spLocks noChangeShapeType="1"/>
            </p:cNvSpPr>
            <p:nvPr/>
          </p:nvSpPr>
          <p:spPr bwMode="auto">
            <a:xfrm flipH="1">
              <a:off x="2384" y="3732"/>
              <a:ext cx="191" cy="347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20501" name="Oval 20"/>
            <p:cNvSpPr>
              <a:spLocks noChangeArrowheads="1"/>
            </p:cNvSpPr>
            <p:nvPr/>
          </p:nvSpPr>
          <p:spPr bwMode="auto">
            <a:xfrm rot="-1860000">
              <a:off x="2559" y="3849"/>
              <a:ext cx="63" cy="125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20502" name="Line 21"/>
            <p:cNvSpPr>
              <a:spLocks noChangeShapeType="1"/>
            </p:cNvSpPr>
            <p:nvPr/>
          </p:nvSpPr>
          <p:spPr bwMode="auto">
            <a:xfrm flipV="1">
              <a:off x="2384" y="3988"/>
              <a:ext cx="350" cy="91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20503" name="Line 22"/>
            <p:cNvSpPr>
              <a:spLocks noChangeShapeType="1"/>
            </p:cNvSpPr>
            <p:nvPr/>
          </p:nvSpPr>
          <p:spPr bwMode="auto">
            <a:xfrm>
              <a:off x="1207" y="1989"/>
              <a:ext cx="1193" cy="659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20504" name="Line 23"/>
            <p:cNvSpPr>
              <a:spLocks noChangeShapeType="1"/>
            </p:cNvSpPr>
            <p:nvPr/>
          </p:nvSpPr>
          <p:spPr bwMode="auto">
            <a:xfrm>
              <a:off x="1202" y="2827"/>
              <a:ext cx="1193" cy="659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20505" name="Line 24"/>
            <p:cNvSpPr>
              <a:spLocks noChangeShapeType="1"/>
            </p:cNvSpPr>
            <p:nvPr/>
          </p:nvSpPr>
          <p:spPr bwMode="auto">
            <a:xfrm>
              <a:off x="433" y="2021"/>
              <a:ext cx="762" cy="42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20506" name="Line 25"/>
            <p:cNvSpPr>
              <a:spLocks noChangeShapeType="1"/>
            </p:cNvSpPr>
            <p:nvPr/>
          </p:nvSpPr>
          <p:spPr bwMode="auto">
            <a:xfrm>
              <a:off x="2406" y="3121"/>
              <a:ext cx="762" cy="42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20507" name="Line 26"/>
            <p:cNvSpPr>
              <a:spLocks noChangeShapeType="1"/>
            </p:cNvSpPr>
            <p:nvPr/>
          </p:nvSpPr>
          <p:spPr bwMode="auto">
            <a:xfrm>
              <a:off x="1207" y="2453"/>
              <a:ext cx="1193" cy="659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20508" name="Oval 27"/>
            <p:cNvSpPr>
              <a:spLocks noChangeArrowheads="1"/>
            </p:cNvSpPr>
            <p:nvPr/>
          </p:nvSpPr>
          <p:spPr bwMode="auto">
            <a:xfrm>
              <a:off x="2570" y="3201"/>
              <a:ext cx="36" cy="40"/>
            </a:xfrm>
            <a:prstGeom prst="ellipse">
              <a:avLst/>
            </a:prstGeom>
            <a:solidFill>
              <a:srgbClr val="037C03"/>
            </a:solidFill>
            <a:ln w="12700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20509" name="Oval 28"/>
            <p:cNvSpPr>
              <a:spLocks noChangeArrowheads="1"/>
            </p:cNvSpPr>
            <p:nvPr/>
          </p:nvSpPr>
          <p:spPr bwMode="auto">
            <a:xfrm>
              <a:off x="948" y="2299"/>
              <a:ext cx="36" cy="40"/>
            </a:xfrm>
            <a:prstGeom prst="ellipse">
              <a:avLst/>
            </a:prstGeom>
            <a:solidFill>
              <a:srgbClr val="037C03"/>
            </a:solidFill>
            <a:ln w="12700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95210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Simplest Case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Image planes of cameras are parallel.</a:t>
            </a:r>
          </a:p>
          <a:p>
            <a:pPr eaLnBrk="1" hangingPunct="1"/>
            <a:r>
              <a:rPr lang="en-US" altLang="en-US" smtClean="0"/>
              <a:t>Focal points are at same height.</a:t>
            </a:r>
          </a:p>
          <a:p>
            <a:pPr eaLnBrk="1" hangingPunct="1"/>
            <a:r>
              <a:rPr lang="en-US" altLang="en-US" smtClean="0"/>
              <a:t>Focal lengths same.</a:t>
            </a:r>
          </a:p>
          <a:p>
            <a:pPr eaLnBrk="1" hangingPunct="1"/>
            <a:r>
              <a:rPr lang="en-US" altLang="en-US" smtClean="0"/>
              <a:t>Then, epipolar lines are horizontal scan lines.</a:t>
            </a:r>
          </a:p>
          <a:p>
            <a:pPr eaLnBrk="1" hangingPunct="1">
              <a:buFontTx/>
              <a:buNone/>
            </a:pPr>
            <a:endParaRPr lang="en-US" altLang="en-US" i="1" smtClean="0"/>
          </a:p>
        </p:txBody>
      </p:sp>
    </p:spTree>
    <p:extLst>
      <p:ext uri="{BB962C8B-B14F-4D97-AF65-F5344CB8AC3E}">
        <p14:creationId xmlns:p14="http://schemas.microsoft.com/office/powerpoint/2010/main" val="2071731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Epipolar Geometry</a:t>
            </a:r>
            <a:br>
              <a:rPr lang="en-US" altLang="en-US" smtClean="0"/>
            </a:br>
            <a:r>
              <a:rPr lang="en-US" altLang="en-US" smtClean="0"/>
              <a:t>for Parallel Cameras</a:t>
            </a:r>
          </a:p>
        </p:txBody>
      </p:sp>
      <p:sp>
        <p:nvSpPr>
          <p:cNvPr id="14339" name="Rectangle 3"/>
          <p:cNvSpPr>
            <a:spLocks noChangeArrowheads="1"/>
          </p:cNvSpPr>
          <p:nvPr/>
        </p:nvSpPr>
        <p:spPr bwMode="auto">
          <a:xfrm>
            <a:off x="1600200" y="2667000"/>
            <a:ext cx="1905000" cy="1447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24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</a:rPr>
              <a:t>f</a:t>
            </a:r>
          </a:p>
        </p:txBody>
      </p:sp>
      <p:sp>
        <p:nvSpPr>
          <p:cNvPr id="14340" name="Rectangle 4"/>
          <p:cNvSpPr>
            <a:spLocks noChangeArrowheads="1"/>
          </p:cNvSpPr>
          <p:nvPr/>
        </p:nvSpPr>
        <p:spPr bwMode="auto">
          <a:xfrm>
            <a:off x="4724400" y="2590800"/>
            <a:ext cx="1905000" cy="1447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24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</a:rPr>
              <a:t>f</a:t>
            </a:r>
          </a:p>
        </p:txBody>
      </p:sp>
      <p:grpSp>
        <p:nvGrpSpPr>
          <p:cNvPr id="13317" name="Group 5"/>
          <p:cNvGrpSpPr>
            <a:grpSpLocks/>
          </p:cNvGrpSpPr>
          <p:nvPr/>
        </p:nvGrpSpPr>
        <p:grpSpPr bwMode="auto">
          <a:xfrm>
            <a:off x="1676400" y="1524000"/>
            <a:ext cx="5105400" cy="2362200"/>
            <a:chOff x="768" y="1104"/>
            <a:chExt cx="3216" cy="1488"/>
          </a:xfrm>
        </p:grpSpPr>
        <p:sp>
          <p:nvSpPr>
            <p:cNvPr id="13333" name="Line 6"/>
            <p:cNvSpPr>
              <a:spLocks noChangeShapeType="1"/>
            </p:cNvSpPr>
            <p:nvPr/>
          </p:nvSpPr>
          <p:spPr bwMode="auto">
            <a:xfrm>
              <a:off x="1584" y="2112"/>
              <a:ext cx="201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14343" name="Text Box 7"/>
            <p:cNvSpPr txBox="1">
              <a:spLocks noChangeArrowheads="1"/>
            </p:cNvSpPr>
            <p:nvPr/>
          </p:nvSpPr>
          <p:spPr bwMode="auto">
            <a:xfrm>
              <a:off x="2534" y="2189"/>
              <a:ext cx="247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en-US" sz="2400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Comic Sans MS" pitchFamily="66" charset="0"/>
                </a:rPr>
                <a:t>T</a:t>
              </a:r>
            </a:p>
          </p:txBody>
        </p:sp>
        <p:sp>
          <p:nvSpPr>
            <p:cNvPr id="13335" name="Line 8"/>
            <p:cNvSpPr>
              <a:spLocks noChangeShapeType="1"/>
            </p:cNvSpPr>
            <p:nvPr/>
          </p:nvSpPr>
          <p:spPr bwMode="auto">
            <a:xfrm flipV="1">
              <a:off x="1584" y="1104"/>
              <a:ext cx="0" cy="100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13336" name="Line 9"/>
            <p:cNvSpPr>
              <a:spLocks noChangeShapeType="1"/>
            </p:cNvSpPr>
            <p:nvPr/>
          </p:nvSpPr>
          <p:spPr bwMode="auto">
            <a:xfrm flipV="1">
              <a:off x="3552" y="1104"/>
              <a:ext cx="0" cy="100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13337" name="Line 10"/>
            <p:cNvSpPr>
              <a:spLocks noChangeShapeType="1"/>
            </p:cNvSpPr>
            <p:nvPr/>
          </p:nvSpPr>
          <p:spPr bwMode="auto">
            <a:xfrm flipV="1">
              <a:off x="768" y="2112"/>
              <a:ext cx="816" cy="4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13338" name="Line 11"/>
            <p:cNvSpPr>
              <a:spLocks noChangeShapeType="1"/>
            </p:cNvSpPr>
            <p:nvPr/>
          </p:nvSpPr>
          <p:spPr bwMode="auto">
            <a:xfrm>
              <a:off x="1584" y="2112"/>
              <a:ext cx="43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13339" name="Line 12"/>
            <p:cNvSpPr>
              <a:spLocks noChangeShapeType="1"/>
            </p:cNvSpPr>
            <p:nvPr/>
          </p:nvSpPr>
          <p:spPr bwMode="auto">
            <a:xfrm>
              <a:off x="3552" y="2112"/>
              <a:ext cx="43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13340" name="Line 13"/>
            <p:cNvSpPr>
              <a:spLocks noChangeShapeType="1"/>
            </p:cNvSpPr>
            <p:nvPr/>
          </p:nvSpPr>
          <p:spPr bwMode="auto">
            <a:xfrm flipV="1">
              <a:off x="2736" y="2112"/>
              <a:ext cx="816" cy="4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</p:grpSp>
      <p:sp>
        <p:nvSpPr>
          <p:cNvPr id="13318" name="Oval 14"/>
          <p:cNvSpPr>
            <a:spLocks noChangeArrowheads="1"/>
          </p:cNvSpPr>
          <p:nvPr/>
        </p:nvSpPr>
        <p:spPr bwMode="auto">
          <a:xfrm>
            <a:off x="2438400" y="3352800"/>
            <a:ext cx="76200" cy="762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en-US" altLang="en-US" sz="2400">
              <a:solidFill>
                <a:srgbClr val="000000"/>
              </a:solidFill>
            </a:endParaRPr>
          </a:p>
        </p:txBody>
      </p:sp>
      <p:sp>
        <p:nvSpPr>
          <p:cNvPr id="13319" name="Oval 15"/>
          <p:cNvSpPr>
            <a:spLocks noChangeArrowheads="1"/>
          </p:cNvSpPr>
          <p:nvPr/>
        </p:nvSpPr>
        <p:spPr bwMode="auto">
          <a:xfrm>
            <a:off x="5638800" y="3352800"/>
            <a:ext cx="76200" cy="762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en-US" altLang="en-US" sz="2400">
              <a:solidFill>
                <a:srgbClr val="000000"/>
              </a:solidFill>
            </a:endParaRPr>
          </a:p>
        </p:txBody>
      </p:sp>
      <p:sp>
        <p:nvSpPr>
          <p:cNvPr id="13320" name="Line 16"/>
          <p:cNvSpPr>
            <a:spLocks noChangeShapeType="1"/>
          </p:cNvSpPr>
          <p:nvPr/>
        </p:nvSpPr>
        <p:spPr bwMode="auto">
          <a:xfrm>
            <a:off x="2971800" y="3124200"/>
            <a:ext cx="533400" cy="2133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13321" name="Line 17"/>
          <p:cNvSpPr>
            <a:spLocks noChangeShapeType="1"/>
          </p:cNvSpPr>
          <p:nvPr/>
        </p:nvSpPr>
        <p:spPr bwMode="auto">
          <a:xfrm flipV="1">
            <a:off x="3505200" y="3124200"/>
            <a:ext cx="2590800" cy="2133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14354" name="Text Box 18"/>
          <p:cNvSpPr txBox="1">
            <a:spLocks noChangeArrowheads="1"/>
          </p:cNvSpPr>
          <p:nvPr/>
        </p:nvSpPr>
        <p:spPr bwMode="auto">
          <a:xfrm>
            <a:off x="3565525" y="5075238"/>
            <a:ext cx="3429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24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</a:rPr>
              <a:t>P</a:t>
            </a:r>
          </a:p>
        </p:txBody>
      </p:sp>
      <p:sp>
        <p:nvSpPr>
          <p:cNvPr id="14355" name="Text Box 19"/>
          <p:cNvSpPr txBox="1">
            <a:spLocks noChangeArrowheads="1"/>
          </p:cNvSpPr>
          <p:nvPr/>
        </p:nvSpPr>
        <p:spPr bwMode="auto">
          <a:xfrm>
            <a:off x="2651125" y="2713038"/>
            <a:ext cx="482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24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</a:rPr>
              <a:t>O</a:t>
            </a:r>
            <a:r>
              <a:rPr lang="en-US" altLang="en-US" sz="2400" baseline="-250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</a:rPr>
              <a:t>l</a:t>
            </a:r>
          </a:p>
        </p:txBody>
      </p:sp>
      <p:sp>
        <p:nvSpPr>
          <p:cNvPr id="14356" name="Text Box 20"/>
          <p:cNvSpPr txBox="1">
            <a:spLocks noChangeArrowheads="1"/>
          </p:cNvSpPr>
          <p:nvPr/>
        </p:nvSpPr>
        <p:spPr bwMode="auto">
          <a:xfrm>
            <a:off x="5562600" y="2667000"/>
            <a:ext cx="5254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24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</a:rPr>
              <a:t>O</a:t>
            </a:r>
            <a:r>
              <a:rPr lang="en-US" altLang="en-US" sz="2400" baseline="-250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</a:rPr>
              <a:t>r</a:t>
            </a:r>
          </a:p>
        </p:txBody>
      </p:sp>
      <p:sp>
        <p:nvSpPr>
          <p:cNvPr id="13325" name="Line 21"/>
          <p:cNvSpPr>
            <a:spLocks noChangeShapeType="1"/>
          </p:cNvSpPr>
          <p:nvPr/>
        </p:nvSpPr>
        <p:spPr bwMode="auto">
          <a:xfrm>
            <a:off x="7772400" y="3200400"/>
            <a:ext cx="533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14358" name="Text Box 22"/>
          <p:cNvSpPr txBox="1">
            <a:spLocks noChangeArrowheads="1"/>
          </p:cNvSpPr>
          <p:nvPr/>
        </p:nvSpPr>
        <p:spPr bwMode="auto">
          <a:xfrm>
            <a:off x="7772400" y="3581400"/>
            <a:ext cx="406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24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</a:rPr>
              <a:t>e</a:t>
            </a:r>
            <a:r>
              <a:rPr lang="en-US" altLang="en-US" sz="2400" baseline="-250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</a:rPr>
              <a:t>l</a:t>
            </a:r>
          </a:p>
        </p:txBody>
      </p:sp>
      <p:sp>
        <p:nvSpPr>
          <p:cNvPr id="14359" name="Text Box 23"/>
          <p:cNvSpPr txBox="1">
            <a:spLocks noChangeArrowheads="1"/>
          </p:cNvSpPr>
          <p:nvPr/>
        </p:nvSpPr>
        <p:spPr bwMode="auto">
          <a:xfrm>
            <a:off x="8229600" y="3581400"/>
            <a:ext cx="4492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24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</a:rPr>
              <a:t>e</a:t>
            </a:r>
            <a:r>
              <a:rPr lang="en-US" altLang="en-US" sz="2400" baseline="-250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</a:rPr>
              <a:t>r</a:t>
            </a:r>
          </a:p>
        </p:txBody>
      </p:sp>
      <p:sp>
        <p:nvSpPr>
          <p:cNvPr id="13328" name="Oval 24"/>
          <p:cNvSpPr>
            <a:spLocks noChangeArrowheads="1"/>
          </p:cNvSpPr>
          <p:nvPr/>
        </p:nvSpPr>
        <p:spPr bwMode="auto">
          <a:xfrm>
            <a:off x="3124200" y="3733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en-US" altLang="en-US" sz="2400">
              <a:solidFill>
                <a:srgbClr val="000000"/>
              </a:solidFill>
            </a:endParaRPr>
          </a:p>
        </p:txBody>
      </p:sp>
      <p:sp>
        <p:nvSpPr>
          <p:cNvPr id="13329" name="Oval 25"/>
          <p:cNvSpPr>
            <a:spLocks noChangeArrowheads="1"/>
          </p:cNvSpPr>
          <p:nvPr/>
        </p:nvSpPr>
        <p:spPr bwMode="auto">
          <a:xfrm>
            <a:off x="5257800" y="3733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en-US" altLang="en-US" sz="2400">
              <a:solidFill>
                <a:srgbClr val="000000"/>
              </a:solidFill>
            </a:endParaRPr>
          </a:p>
        </p:txBody>
      </p:sp>
      <p:sp>
        <p:nvSpPr>
          <p:cNvPr id="13330" name="Line 26"/>
          <p:cNvSpPr>
            <a:spLocks noChangeShapeType="1"/>
          </p:cNvSpPr>
          <p:nvPr/>
        </p:nvSpPr>
        <p:spPr bwMode="auto">
          <a:xfrm>
            <a:off x="1600200" y="3810000"/>
            <a:ext cx="1905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13331" name="Line 27"/>
          <p:cNvSpPr>
            <a:spLocks noChangeShapeType="1"/>
          </p:cNvSpPr>
          <p:nvPr/>
        </p:nvSpPr>
        <p:spPr bwMode="auto">
          <a:xfrm>
            <a:off x="4724400" y="3810000"/>
            <a:ext cx="1905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14364" name="Text Box 28"/>
          <p:cNvSpPr txBox="1">
            <a:spLocks noChangeArrowheads="1"/>
          </p:cNvSpPr>
          <p:nvPr/>
        </p:nvSpPr>
        <p:spPr bwMode="auto">
          <a:xfrm>
            <a:off x="1676400" y="5486400"/>
            <a:ext cx="5965825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24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</a:rPr>
              <a:t>Epipoles are at infinite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24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</a:rPr>
              <a:t>Epipolar lines are parallel to the baseline</a:t>
            </a:r>
          </a:p>
        </p:txBody>
      </p:sp>
    </p:spTree>
    <p:extLst>
      <p:ext uri="{BB962C8B-B14F-4D97-AF65-F5344CB8AC3E}">
        <p14:creationId xmlns:p14="http://schemas.microsoft.com/office/powerpoint/2010/main" val="1638816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Freeform 2"/>
          <p:cNvSpPr>
            <a:spLocks/>
          </p:cNvSpPr>
          <p:nvPr/>
        </p:nvSpPr>
        <p:spPr bwMode="auto">
          <a:xfrm>
            <a:off x="6418263" y="685800"/>
            <a:ext cx="1220787" cy="839788"/>
          </a:xfrm>
          <a:custGeom>
            <a:avLst/>
            <a:gdLst>
              <a:gd name="T0" fmla="*/ 167311328 w 865"/>
              <a:gd name="T1" fmla="*/ 0 h 529"/>
              <a:gd name="T2" fmla="*/ 143410718 w 865"/>
              <a:gd name="T3" fmla="*/ 60483786 h 529"/>
              <a:gd name="T4" fmla="*/ 143410718 w 865"/>
              <a:gd name="T5" fmla="*/ 120967572 h 529"/>
              <a:gd name="T6" fmla="*/ 95606675 w 865"/>
              <a:gd name="T7" fmla="*/ 181451358 h 529"/>
              <a:gd name="T8" fmla="*/ 71704653 w 865"/>
              <a:gd name="T9" fmla="*/ 241935144 h 529"/>
              <a:gd name="T10" fmla="*/ 71704653 w 865"/>
              <a:gd name="T11" fmla="*/ 302418930 h 529"/>
              <a:gd name="T12" fmla="*/ 71704653 w 865"/>
              <a:gd name="T13" fmla="*/ 362902716 h 529"/>
              <a:gd name="T14" fmla="*/ 47804043 w 865"/>
              <a:gd name="T15" fmla="*/ 423386502 h 529"/>
              <a:gd name="T16" fmla="*/ 23902022 w 865"/>
              <a:gd name="T17" fmla="*/ 483870288 h 529"/>
              <a:gd name="T18" fmla="*/ 0 w 865"/>
              <a:gd name="T19" fmla="*/ 544354074 h 529"/>
              <a:gd name="T20" fmla="*/ 0 w 865"/>
              <a:gd name="T21" fmla="*/ 604837860 h 529"/>
              <a:gd name="T22" fmla="*/ 0 w 865"/>
              <a:gd name="T23" fmla="*/ 665321646 h 529"/>
              <a:gd name="T24" fmla="*/ 23902022 w 865"/>
              <a:gd name="T25" fmla="*/ 725805432 h 529"/>
              <a:gd name="T26" fmla="*/ 23902022 w 865"/>
              <a:gd name="T27" fmla="*/ 786289218 h 529"/>
              <a:gd name="T28" fmla="*/ 47804043 w 865"/>
              <a:gd name="T29" fmla="*/ 846773004 h 529"/>
              <a:gd name="T30" fmla="*/ 47804043 w 865"/>
              <a:gd name="T31" fmla="*/ 907256790 h 529"/>
              <a:gd name="T32" fmla="*/ 71704653 w 865"/>
              <a:gd name="T33" fmla="*/ 967740576 h 529"/>
              <a:gd name="T34" fmla="*/ 71704653 w 865"/>
              <a:gd name="T35" fmla="*/ 1028224362 h 529"/>
              <a:gd name="T36" fmla="*/ 95606675 w 865"/>
              <a:gd name="T37" fmla="*/ 1088708148 h 529"/>
              <a:gd name="T38" fmla="*/ 119508696 w 865"/>
              <a:gd name="T39" fmla="*/ 1149191934 h 529"/>
              <a:gd name="T40" fmla="*/ 1697020948 w 865"/>
              <a:gd name="T41" fmla="*/ 1330643292 h 529"/>
              <a:gd name="T42" fmla="*/ 1601414273 w 865"/>
              <a:gd name="T43" fmla="*/ 1209675720 h 529"/>
              <a:gd name="T44" fmla="*/ 1577512252 w 865"/>
              <a:gd name="T45" fmla="*/ 1149191934 h 529"/>
              <a:gd name="T46" fmla="*/ 1553610230 w 865"/>
              <a:gd name="T47" fmla="*/ 1058466255 h 529"/>
              <a:gd name="T48" fmla="*/ 1529708209 w 865"/>
              <a:gd name="T49" fmla="*/ 997982469 h 529"/>
              <a:gd name="T50" fmla="*/ 1505807599 w 865"/>
              <a:gd name="T51" fmla="*/ 937498683 h 529"/>
              <a:gd name="T52" fmla="*/ 1481905577 w 865"/>
              <a:gd name="T53" fmla="*/ 877014897 h 529"/>
              <a:gd name="T54" fmla="*/ 1481905577 w 865"/>
              <a:gd name="T55" fmla="*/ 816531111 h 529"/>
              <a:gd name="T56" fmla="*/ 1481905577 w 865"/>
              <a:gd name="T57" fmla="*/ 725805432 h 529"/>
              <a:gd name="T58" fmla="*/ 1481905577 w 865"/>
              <a:gd name="T59" fmla="*/ 665321646 h 529"/>
              <a:gd name="T60" fmla="*/ 1481905577 w 865"/>
              <a:gd name="T61" fmla="*/ 604837860 h 529"/>
              <a:gd name="T62" fmla="*/ 1529708209 w 865"/>
              <a:gd name="T63" fmla="*/ 544354074 h 529"/>
              <a:gd name="T64" fmla="*/ 1529708209 w 865"/>
              <a:gd name="T65" fmla="*/ 483870288 h 529"/>
              <a:gd name="T66" fmla="*/ 1553610230 w 865"/>
              <a:gd name="T67" fmla="*/ 423386502 h 529"/>
              <a:gd name="T68" fmla="*/ 1601414273 w 865"/>
              <a:gd name="T69" fmla="*/ 393144609 h 529"/>
              <a:gd name="T70" fmla="*/ 1601414273 w 865"/>
              <a:gd name="T71" fmla="*/ 332660823 h 529"/>
              <a:gd name="T72" fmla="*/ 1649216905 w 865"/>
              <a:gd name="T73" fmla="*/ 272177037 h 529"/>
              <a:gd name="T74" fmla="*/ 1697020948 w 865"/>
              <a:gd name="T75" fmla="*/ 241935144 h 529"/>
              <a:gd name="T76" fmla="*/ 1720922970 w 865"/>
              <a:gd name="T77" fmla="*/ 181451358 h 529"/>
              <a:gd name="T78" fmla="*/ 167311328 w 865"/>
              <a:gd name="T79" fmla="*/ 0 h 529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0" t="0" r="r" b="b"/>
            <a:pathLst>
              <a:path w="865" h="529">
                <a:moveTo>
                  <a:pt x="84" y="0"/>
                </a:moveTo>
                <a:lnTo>
                  <a:pt x="72" y="24"/>
                </a:lnTo>
                <a:lnTo>
                  <a:pt x="72" y="48"/>
                </a:lnTo>
                <a:lnTo>
                  <a:pt x="48" y="72"/>
                </a:lnTo>
                <a:lnTo>
                  <a:pt x="36" y="96"/>
                </a:lnTo>
                <a:lnTo>
                  <a:pt x="36" y="120"/>
                </a:lnTo>
                <a:lnTo>
                  <a:pt x="36" y="144"/>
                </a:lnTo>
                <a:lnTo>
                  <a:pt x="24" y="168"/>
                </a:lnTo>
                <a:lnTo>
                  <a:pt x="12" y="192"/>
                </a:lnTo>
                <a:lnTo>
                  <a:pt x="0" y="216"/>
                </a:lnTo>
                <a:lnTo>
                  <a:pt x="0" y="240"/>
                </a:lnTo>
                <a:lnTo>
                  <a:pt x="0" y="264"/>
                </a:lnTo>
                <a:lnTo>
                  <a:pt x="12" y="288"/>
                </a:lnTo>
                <a:lnTo>
                  <a:pt x="12" y="312"/>
                </a:lnTo>
                <a:lnTo>
                  <a:pt x="24" y="336"/>
                </a:lnTo>
                <a:lnTo>
                  <a:pt x="24" y="360"/>
                </a:lnTo>
                <a:lnTo>
                  <a:pt x="36" y="384"/>
                </a:lnTo>
                <a:lnTo>
                  <a:pt x="36" y="408"/>
                </a:lnTo>
                <a:lnTo>
                  <a:pt x="48" y="432"/>
                </a:lnTo>
                <a:lnTo>
                  <a:pt x="60" y="456"/>
                </a:lnTo>
                <a:lnTo>
                  <a:pt x="852" y="528"/>
                </a:lnTo>
                <a:lnTo>
                  <a:pt x="804" y="480"/>
                </a:lnTo>
                <a:lnTo>
                  <a:pt x="792" y="456"/>
                </a:lnTo>
                <a:lnTo>
                  <a:pt x="780" y="420"/>
                </a:lnTo>
                <a:lnTo>
                  <a:pt x="768" y="396"/>
                </a:lnTo>
                <a:lnTo>
                  <a:pt x="756" y="372"/>
                </a:lnTo>
                <a:lnTo>
                  <a:pt x="744" y="348"/>
                </a:lnTo>
                <a:lnTo>
                  <a:pt x="744" y="324"/>
                </a:lnTo>
                <a:lnTo>
                  <a:pt x="744" y="288"/>
                </a:lnTo>
                <a:lnTo>
                  <a:pt x="744" y="264"/>
                </a:lnTo>
                <a:lnTo>
                  <a:pt x="744" y="240"/>
                </a:lnTo>
                <a:lnTo>
                  <a:pt x="768" y="216"/>
                </a:lnTo>
                <a:lnTo>
                  <a:pt x="768" y="192"/>
                </a:lnTo>
                <a:lnTo>
                  <a:pt x="780" y="168"/>
                </a:lnTo>
                <a:lnTo>
                  <a:pt x="804" y="156"/>
                </a:lnTo>
                <a:lnTo>
                  <a:pt x="804" y="132"/>
                </a:lnTo>
                <a:lnTo>
                  <a:pt x="828" y="108"/>
                </a:lnTo>
                <a:lnTo>
                  <a:pt x="852" y="96"/>
                </a:lnTo>
                <a:lnTo>
                  <a:pt x="864" y="72"/>
                </a:lnTo>
                <a:lnTo>
                  <a:pt x="84" y="0"/>
                </a:lnTo>
              </a:path>
            </a:pathLst>
          </a:custGeom>
          <a:gradFill rotWithShape="0">
            <a:gsLst>
              <a:gs pos="0">
                <a:srgbClr val="012501"/>
              </a:gs>
              <a:gs pos="100000">
                <a:srgbClr val="037C03"/>
              </a:gs>
            </a:gsLst>
            <a:lin ang="189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rnd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14339" name="Line 3"/>
          <p:cNvSpPr>
            <a:spLocks noChangeShapeType="1"/>
          </p:cNvSpPr>
          <p:nvPr/>
        </p:nvSpPr>
        <p:spPr bwMode="auto">
          <a:xfrm>
            <a:off x="3827463" y="4038600"/>
            <a:ext cx="3251200" cy="1828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14340" name="Line 4"/>
          <p:cNvSpPr>
            <a:spLocks noChangeShapeType="1"/>
          </p:cNvSpPr>
          <p:nvPr/>
        </p:nvSpPr>
        <p:spPr bwMode="auto">
          <a:xfrm flipV="1">
            <a:off x="5148263" y="990600"/>
            <a:ext cx="1795462" cy="17716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14341" name="Freeform 5"/>
          <p:cNvSpPr>
            <a:spLocks/>
          </p:cNvSpPr>
          <p:nvPr/>
        </p:nvSpPr>
        <p:spPr bwMode="auto">
          <a:xfrm>
            <a:off x="3759200" y="1447800"/>
            <a:ext cx="1695450" cy="1601788"/>
          </a:xfrm>
          <a:custGeom>
            <a:avLst/>
            <a:gdLst>
              <a:gd name="T0" fmla="*/ 669612401 w 1201"/>
              <a:gd name="T1" fmla="*/ 1451610453 h 1009"/>
              <a:gd name="T2" fmla="*/ 2147483647 w 1201"/>
              <a:gd name="T3" fmla="*/ 2147483647 h 1009"/>
              <a:gd name="T4" fmla="*/ 1721860057 w 1201"/>
              <a:gd name="T5" fmla="*/ 1088707840 h 1009"/>
              <a:gd name="T6" fmla="*/ 0 w 1201"/>
              <a:gd name="T7" fmla="*/ 0 h 1009"/>
              <a:gd name="T8" fmla="*/ 669612401 w 1201"/>
              <a:gd name="T9" fmla="*/ 1451610453 h 100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201" h="1009">
                <a:moveTo>
                  <a:pt x="336" y="576"/>
                </a:moveTo>
                <a:lnTo>
                  <a:pt x="1200" y="1008"/>
                </a:lnTo>
                <a:lnTo>
                  <a:pt x="864" y="432"/>
                </a:lnTo>
                <a:lnTo>
                  <a:pt x="0" y="0"/>
                </a:lnTo>
                <a:lnTo>
                  <a:pt x="336" y="576"/>
                </a:lnTo>
              </a:path>
            </a:pathLst>
          </a:custGeom>
          <a:solidFill>
            <a:srgbClr val="919191"/>
          </a:solidFill>
          <a:ln w="12700" cap="rnd" cmpd="sng">
            <a:solidFill>
              <a:schemeClr val="bg2"/>
            </a:solidFill>
            <a:prstDash val="solid"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14342" name="Line 6"/>
          <p:cNvSpPr>
            <a:spLocks noChangeShapeType="1"/>
          </p:cNvSpPr>
          <p:nvPr/>
        </p:nvSpPr>
        <p:spPr bwMode="auto">
          <a:xfrm flipH="1" flipV="1">
            <a:off x="6943725" y="990600"/>
            <a:ext cx="66675" cy="2438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14343" name="Line 7"/>
          <p:cNvSpPr>
            <a:spLocks noChangeShapeType="1"/>
          </p:cNvSpPr>
          <p:nvPr/>
        </p:nvSpPr>
        <p:spPr bwMode="auto">
          <a:xfrm flipV="1">
            <a:off x="4470400" y="2743200"/>
            <a:ext cx="677863" cy="6667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14344" name="Freeform 8"/>
          <p:cNvSpPr>
            <a:spLocks/>
          </p:cNvSpPr>
          <p:nvPr/>
        </p:nvSpPr>
        <p:spPr bwMode="auto">
          <a:xfrm>
            <a:off x="3624263" y="2219325"/>
            <a:ext cx="1220787" cy="2001838"/>
          </a:xfrm>
          <a:custGeom>
            <a:avLst/>
            <a:gdLst>
              <a:gd name="T0" fmla="*/ 0 w 865"/>
              <a:gd name="T1" fmla="*/ 2086689896 h 1261"/>
              <a:gd name="T2" fmla="*/ 1720922970 w 865"/>
              <a:gd name="T3" fmla="*/ 2147483647 h 1261"/>
              <a:gd name="T4" fmla="*/ 1720922970 w 865"/>
              <a:gd name="T5" fmla="*/ 1043344948 h 1261"/>
              <a:gd name="T6" fmla="*/ 0 w 865"/>
              <a:gd name="T7" fmla="*/ 0 h 1261"/>
              <a:gd name="T8" fmla="*/ 0 w 865"/>
              <a:gd name="T9" fmla="*/ 2086689896 h 126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865" h="1261">
                <a:moveTo>
                  <a:pt x="0" y="828"/>
                </a:moveTo>
                <a:lnTo>
                  <a:pt x="864" y="1260"/>
                </a:lnTo>
                <a:lnTo>
                  <a:pt x="864" y="414"/>
                </a:lnTo>
                <a:lnTo>
                  <a:pt x="0" y="0"/>
                </a:lnTo>
                <a:lnTo>
                  <a:pt x="0" y="828"/>
                </a:lnTo>
              </a:path>
            </a:pathLst>
          </a:custGeom>
          <a:solidFill>
            <a:srgbClr val="FEBF02"/>
          </a:solidFill>
          <a:ln w="12700" cap="rnd" cmpd="sng">
            <a:solidFill>
              <a:schemeClr val="bg2"/>
            </a:solidFill>
            <a:prstDash val="solid"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14345" name="Freeform 9"/>
          <p:cNvSpPr>
            <a:spLocks/>
          </p:cNvSpPr>
          <p:nvPr/>
        </p:nvSpPr>
        <p:spPr bwMode="auto">
          <a:xfrm>
            <a:off x="6537325" y="2743200"/>
            <a:ext cx="1558925" cy="1525588"/>
          </a:xfrm>
          <a:custGeom>
            <a:avLst/>
            <a:gdLst>
              <a:gd name="T0" fmla="*/ 0 w 1105"/>
              <a:gd name="T1" fmla="*/ 509071729 h 961"/>
              <a:gd name="T2" fmla="*/ 0 w 1105"/>
              <a:gd name="T3" fmla="*/ 2147483647 h 961"/>
              <a:gd name="T4" fmla="*/ 2147483647 w 1105"/>
              <a:gd name="T5" fmla="*/ 1910279064 h 961"/>
              <a:gd name="T6" fmla="*/ 2147483647 w 1105"/>
              <a:gd name="T7" fmla="*/ 0 h 961"/>
              <a:gd name="T8" fmla="*/ 0 w 1105"/>
              <a:gd name="T9" fmla="*/ 509071729 h 96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105" h="961">
                <a:moveTo>
                  <a:pt x="0" y="202"/>
                </a:moveTo>
                <a:lnTo>
                  <a:pt x="0" y="960"/>
                </a:lnTo>
                <a:lnTo>
                  <a:pt x="1104" y="758"/>
                </a:lnTo>
                <a:lnTo>
                  <a:pt x="1104" y="0"/>
                </a:lnTo>
                <a:lnTo>
                  <a:pt x="0" y="202"/>
                </a:lnTo>
              </a:path>
            </a:pathLst>
          </a:custGeom>
          <a:solidFill>
            <a:srgbClr val="919191"/>
          </a:solidFill>
          <a:ln w="12700" cap="rnd" cmpd="sng">
            <a:solidFill>
              <a:schemeClr val="bg2"/>
            </a:solidFill>
            <a:prstDash val="solid"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14346" name="Line 10"/>
          <p:cNvSpPr>
            <a:spLocks noChangeShapeType="1"/>
          </p:cNvSpPr>
          <p:nvPr/>
        </p:nvSpPr>
        <p:spPr bwMode="auto">
          <a:xfrm flipH="1" flipV="1">
            <a:off x="7010400" y="3429000"/>
            <a:ext cx="34925" cy="14287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14347" name="Freeform 11"/>
          <p:cNvSpPr>
            <a:spLocks/>
          </p:cNvSpPr>
          <p:nvPr/>
        </p:nvSpPr>
        <p:spPr bwMode="auto">
          <a:xfrm>
            <a:off x="6740525" y="3952875"/>
            <a:ext cx="1220788" cy="2001838"/>
          </a:xfrm>
          <a:custGeom>
            <a:avLst/>
            <a:gdLst>
              <a:gd name="T0" fmla="*/ 0 w 865"/>
              <a:gd name="T1" fmla="*/ 2086689896 h 1261"/>
              <a:gd name="T2" fmla="*/ 1720925791 w 865"/>
              <a:gd name="T3" fmla="*/ 2147483647 h 1261"/>
              <a:gd name="T4" fmla="*/ 1720925791 w 865"/>
              <a:gd name="T5" fmla="*/ 1043344948 h 1261"/>
              <a:gd name="T6" fmla="*/ 0 w 865"/>
              <a:gd name="T7" fmla="*/ 0 h 1261"/>
              <a:gd name="T8" fmla="*/ 0 w 865"/>
              <a:gd name="T9" fmla="*/ 2086689896 h 126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865" h="1261">
                <a:moveTo>
                  <a:pt x="0" y="828"/>
                </a:moveTo>
                <a:lnTo>
                  <a:pt x="864" y="1260"/>
                </a:lnTo>
                <a:lnTo>
                  <a:pt x="864" y="414"/>
                </a:lnTo>
                <a:lnTo>
                  <a:pt x="0" y="0"/>
                </a:lnTo>
                <a:lnTo>
                  <a:pt x="0" y="828"/>
                </a:lnTo>
              </a:path>
            </a:pathLst>
          </a:custGeom>
          <a:solidFill>
            <a:srgbClr val="FEBF02"/>
          </a:solidFill>
          <a:ln w="12700" cap="rnd" cmpd="sng">
            <a:solidFill>
              <a:schemeClr val="bg2"/>
            </a:solidFill>
            <a:prstDash val="solid"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14348" name="Line 12"/>
          <p:cNvSpPr>
            <a:spLocks noChangeShapeType="1"/>
          </p:cNvSpPr>
          <p:nvPr/>
        </p:nvSpPr>
        <p:spPr bwMode="auto">
          <a:xfrm flipV="1">
            <a:off x="3827463" y="3409950"/>
            <a:ext cx="642937" cy="6286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14349" name="Line 13"/>
          <p:cNvSpPr>
            <a:spLocks noChangeShapeType="1"/>
          </p:cNvSpPr>
          <p:nvPr/>
        </p:nvSpPr>
        <p:spPr bwMode="auto">
          <a:xfrm flipH="1" flipV="1">
            <a:off x="7045325" y="4857750"/>
            <a:ext cx="33338" cy="10096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14350" name="Oval 14"/>
          <p:cNvSpPr>
            <a:spLocks noChangeArrowheads="1"/>
          </p:cNvSpPr>
          <p:nvPr/>
        </p:nvSpPr>
        <p:spPr bwMode="auto">
          <a:xfrm>
            <a:off x="7016750" y="4826000"/>
            <a:ext cx="57150" cy="63500"/>
          </a:xfrm>
          <a:prstGeom prst="ellipse">
            <a:avLst/>
          </a:prstGeom>
          <a:solidFill>
            <a:srgbClr val="037C03"/>
          </a:solidFill>
          <a:ln w="12700">
            <a:solidFill>
              <a:schemeClr val="bg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en-US" altLang="en-US" sz="2400">
              <a:solidFill>
                <a:srgbClr val="000000"/>
              </a:solidFill>
            </a:endParaRPr>
          </a:p>
        </p:txBody>
      </p:sp>
      <p:sp>
        <p:nvSpPr>
          <p:cNvPr id="14351" name="Oval 15"/>
          <p:cNvSpPr>
            <a:spLocks noChangeArrowheads="1"/>
          </p:cNvSpPr>
          <p:nvPr/>
        </p:nvSpPr>
        <p:spPr bwMode="auto">
          <a:xfrm>
            <a:off x="4441825" y="3378200"/>
            <a:ext cx="57150" cy="63500"/>
          </a:xfrm>
          <a:prstGeom prst="ellipse">
            <a:avLst/>
          </a:prstGeom>
          <a:solidFill>
            <a:srgbClr val="037C03"/>
          </a:solidFill>
          <a:ln w="12700">
            <a:solidFill>
              <a:schemeClr val="bg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en-US" altLang="en-US" sz="2400">
              <a:solidFill>
                <a:srgbClr val="000000"/>
              </a:solidFill>
            </a:endParaRPr>
          </a:p>
        </p:txBody>
      </p:sp>
      <p:sp>
        <p:nvSpPr>
          <p:cNvPr id="14352" name="Oval 16"/>
          <p:cNvSpPr>
            <a:spLocks noChangeArrowheads="1"/>
          </p:cNvSpPr>
          <p:nvPr/>
        </p:nvSpPr>
        <p:spPr bwMode="auto">
          <a:xfrm>
            <a:off x="6983413" y="3397250"/>
            <a:ext cx="55562" cy="63500"/>
          </a:xfrm>
          <a:prstGeom prst="ellipse">
            <a:avLst/>
          </a:prstGeom>
          <a:solidFill>
            <a:srgbClr val="037C03"/>
          </a:solidFill>
          <a:ln w="12700">
            <a:solidFill>
              <a:schemeClr val="bg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en-US" altLang="en-US" sz="2400">
              <a:solidFill>
                <a:srgbClr val="000000"/>
              </a:solidFill>
            </a:endParaRPr>
          </a:p>
        </p:txBody>
      </p:sp>
      <p:sp>
        <p:nvSpPr>
          <p:cNvPr id="14353" name="Oval 17"/>
          <p:cNvSpPr>
            <a:spLocks noChangeArrowheads="1"/>
          </p:cNvSpPr>
          <p:nvPr/>
        </p:nvSpPr>
        <p:spPr bwMode="auto">
          <a:xfrm>
            <a:off x="5119688" y="2730500"/>
            <a:ext cx="57150" cy="63500"/>
          </a:xfrm>
          <a:prstGeom prst="ellipse">
            <a:avLst/>
          </a:prstGeom>
          <a:solidFill>
            <a:srgbClr val="037C03"/>
          </a:solidFill>
          <a:ln w="12700">
            <a:solidFill>
              <a:schemeClr val="bg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en-US" altLang="en-US" sz="2400">
              <a:solidFill>
                <a:srgbClr val="000000"/>
              </a:solidFill>
            </a:endParaRPr>
          </a:p>
        </p:txBody>
      </p:sp>
      <p:sp>
        <p:nvSpPr>
          <p:cNvPr id="14354" name="Freeform 18"/>
          <p:cNvSpPr>
            <a:spLocks/>
          </p:cNvSpPr>
          <p:nvPr/>
        </p:nvSpPr>
        <p:spPr bwMode="auto">
          <a:xfrm>
            <a:off x="3470275" y="3989388"/>
            <a:ext cx="393700" cy="387350"/>
          </a:xfrm>
          <a:custGeom>
            <a:avLst/>
            <a:gdLst>
              <a:gd name="T0" fmla="*/ 0 w 279"/>
              <a:gd name="T1" fmla="*/ 612398763 h 244"/>
              <a:gd name="T2" fmla="*/ 294702089 w 279"/>
              <a:gd name="T3" fmla="*/ 2520950 h 244"/>
              <a:gd name="T4" fmla="*/ 318597844 w 279"/>
              <a:gd name="T5" fmla="*/ 0 h 244"/>
              <a:gd name="T6" fmla="*/ 332536800 w 279"/>
              <a:gd name="T7" fmla="*/ 7561263 h 244"/>
              <a:gd name="T8" fmla="*/ 334527878 w 279"/>
              <a:gd name="T9" fmla="*/ 15120938 h 244"/>
              <a:gd name="T10" fmla="*/ 344483267 w 279"/>
              <a:gd name="T11" fmla="*/ 12601575 h 244"/>
              <a:gd name="T12" fmla="*/ 352448989 w 279"/>
              <a:gd name="T13" fmla="*/ 22682200 h 244"/>
              <a:gd name="T14" fmla="*/ 362404378 w 279"/>
              <a:gd name="T15" fmla="*/ 17641888 h 244"/>
              <a:gd name="T16" fmla="*/ 366386533 w 279"/>
              <a:gd name="T17" fmla="*/ 30241875 h 244"/>
              <a:gd name="T18" fmla="*/ 378334411 w 279"/>
              <a:gd name="T19" fmla="*/ 32762825 h 244"/>
              <a:gd name="T20" fmla="*/ 390282289 w 279"/>
              <a:gd name="T21" fmla="*/ 35282188 h 244"/>
              <a:gd name="T22" fmla="*/ 400237678 w 279"/>
              <a:gd name="T23" fmla="*/ 37803138 h 244"/>
              <a:gd name="T24" fmla="*/ 408203400 w 279"/>
              <a:gd name="T25" fmla="*/ 47883763 h 244"/>
              <a:gd name="T26" fmla="*/ 418158789 w 279"/>
              <a:gd name="T27" fmla="*/ 50403125 h 244"/>
              <a:gd name="T28" fmla="*/ 428115589 w 279"/>
              <a:gd name="T29" fmla="*/ 57964388 h 244"/>
              <a:gd name="T30" fmla="*/ 442054544 w 279"/>
              <a:gd name="T31" fmla="*/ 63004700 h 244"/>
              <a:gd name="T32" fmla="*/ 450018856 w 279"/>
              <a:gd name="T33" fmla="*/ 73085325 h 244"/>
              <a:gd name="T34" fmla="*/ 455992089 w 279"/>
              <a:gd name="T35" fmla="*/ 80645000 h 244"/>
              <a:gd name="T36" fmla="*/ 459975656 w 279"/>
              <a:gd name="T37" fmla="*/ 90725625 h 244"/>
              <a:gd name="T38" fmla="*/ 467939967 w 279"/>
              <a:gd name="T39" fmla="*/ 98286888 h 244"/>
              <a:gd name="T40" fmla="*/ 473913200 w 279"/>
              <a:gd name="T41" fmla="*/ 113407825 h 244"/>
              <a:gd name="T42" fmla="*/ 481878922 w 279"/>
              <a:gd name="T43" fmla="*/ 115927188 h 244"/>
              <a:gd name="T44" fmla="*/ 493826800 w 279"/>
              <a:gd name="T45" fmla="*/ 138609388 h 244"/>
              <a:gd name="T46" fmla="*/ 495817878 w 279"/>
              <a:gd name="T47" fmla="*/ 146169063 h 244"/>
              <a:gd name="T48" fmla="*/ 507764344 w 279"/>
              <a:gd name="T49" fmla="*/ 158770638 h 244"/>
              <a:gd name="T50" fmla="*/ 509755422 w 279"/>
              <a:gd name="T51" fmla="*/ 168851263 h 244"/>
              <a:gd name="T52" fmla="*/ 519712222 w 279"/>
              <a:gd name="T53" fmla="*/ 178931888 h 244"/>
              <a:gd name="T54" fmla="*/ 519712222 w 279"/>
              <a:gd name="T55" fmla="*/ 189012513 h 244"/>
              <a:gd name="T56" fmla="*/ 525685456 w 279"/>
              <a:gd name="T57" fmla="*/ 204133450 h 244"/>
              <a:gd name="T58" fmla="*/ 525685456 w 279"/>
              <a:gd name="T59" fmla="*/ 216733438 h 244"/>
              <a:gd name="T60" fmla="*/ 529669022 w 279"/>
              <a:gd name="T61" fmla="*/ 226814063 h 244"/>
              <a:gd name="T62" fmla="*/ 529669022 w 279"/>
              <a:gd name="T63" fmla="*/ 239415638 h 244"/>
              <a:gd name="T64" fmla="*/ 533651178 w 279"/>
              <a:gd name="T65" fmla="*/ 249496263 h 244"/>
              <a:gd name="T66" fmla="*/ 531660100 w 279"/>
              <a:gd name="T67" fmla="*/ 259576888 h 244"/>
              <a:gd name="T68" fmla="*/ 533651178 w 279"/>
              <a:gd name="T69" fmla="*/ 274697825 h 244"/>
              <a:gd name="T70" fmla="*/ 535642256 w 279"/>
              <a:gd name="T71" fmla="*/ 284778450 h 244"/>
              <a:gd name="T72" fmla="*/ 543606567 w 279"/>
              <a:gd name="T73" fmla="*/ 299899388 h 244"/>
              <a:gd name="T74" fmla="*/ 545597644 w 279"/>
              <a:gd name="T75" fmla="*/ 312499375 h 244"/>
              <a:gd name="T76" fmla="*/ 547590133 w 279"/>
              <a:gd name="T77" fmla="*/ 322580000 h 244"/>
              <a:gd name="T78" fmla="*/ 549581211 w 279"/>
              <a:gd name="T79" fmla="*/ 337700938 h 244"/>
              <a:gd name="T80" fmla="*/ 551572289 w 279"/>
              <a:gd name="T81" fmla="*/ 347781563 h 244"/>
              <a:gd name="T82" fmla="*/ 551572289 w 279"/>
              <a:gd name="T83" fmla="*/ 360383138 h 244"/>
              <a:gd name="T84" fmla="*/ 551572289 w 279"/>
              <a:gd name="T85" fmla="*/ 370463763 h 244"/>
              <a:gd name="T86" fmla="*/ 545597644 w 279"/>
              <a:gd name="T87" fmla="*/ 385584700 h 244"/>
              <a:gd name="T88" fmla="*/ 549581211 w 279"/>
              <a:gd name="T89" fmla="*/ 393144375 h 244"/>
              <a:gd name="T90" fmla="*/ 551572289 w 279"/>
              <a:gd name="T91" fmla="*/ 408265313 h 244"/>
              <a:gd name="T92" fmla="*/ 553563367 w 279"/>
              <a:gd name="T93" fmla="*/ 420866888 h 244"/>
              <a:gd name="T94" fmla="*/ 547590133 w 279"/>
              <a:gd name="T95" fmla="*/ 433466875 h 244"/>
              <a:gd name="T96" fmla="*/ 539624411 w 279"/>
              <a:gd name="T97" fmla="*/ 456149075 h 244"/>
              <a:gd name="T98" fmla="*/ 0 w 279"/>
              <a:gd name="T99" fmla="*/ 612398763 h 244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</a:gdLst>
            <a:ahLst/>
            <a:cxnLst>
              <a:cxn ang="T100">
                <a:pos x="T0" y="T1"/>
              </a:cxn>
              <a:cxn ang="T101">
                <a:pos x="T2" y="T3"/>
              </a:cxn>
              <a:cxn ang="T102">
                <a:pos x="T4" y="T5"/>
              </a:cxn>
              <a:cxn ang="T103">
                <a:pos x="T6" y="T7"/>
              </a:cxn>
              <a:cxn ang="T104">
                <a:pos x="T8" y="T9"/>
              </a:cxn>
              <a:cxn ang="T105">
                <a:pos x="T10" y="T11"/>
              </a:cxn>
              <a:cxn ang="T106">
                <a:pos x="T12" y="T13"/>
              </a:cxn>
              <a:cxn ang="T107">
                <a:pos x="T14" y="T15"/>
              </a:cxn>
              <a:cxn ang="T108">
                <a:pos x="T16" y="T17"/>
              </a:cxn>
              <a:cxn ang="T109">
                <a:pos x="T18" y="T19"/>
              </a:cxn>
              <a:cxn ang="T110">
                <a:pos x="T20" y="T21"/>
              </a:cxn>
              <a:cxn ang="T111">
                <a:pos x="T22" y="T23"/>
              </a:cxn>
              <a:cxn ang="T112">
                <a:pos x="T24" y="T25"/>
              </a:cxn>
              <a:cxn ang="T113">
                <a:pos x="T26" y="T27"/>
              </a:cxn>
              <a:cxn ang="T114">
                <a:pos x="T28" y="T29"/>
              </a:cxn>
              <a:cxn ang="T115">
                <a:pos x="T30" y="T31"/>
              </a:cxn>
              <a:cxn ang="T116">
                <a:pos x="T32" y="T33"/>
              </a:cxn>
              <a:cxn ang="T117">
                <a:pos x="T34" y="T35"/>
              </a:cxn>
              <a:cxn ang="T118">
                <a:pos x="T36" y="T37"/>
              </a:cxn>
              <a:cxn ang="T119">
                <a:pos x="T38" y="T39"/>
              </a:cxn>
              <a:cxn ang="T120">
                <a:pos x="T40" y="T41"/>
              </a:cxn>
              <a:cxn ang="T121">
                <a:pos x="T42" y="T43"/>
              </a:cxn>
              <a:cxn ang="T122">
                <a:pos x="T44" y="T45"/>
              </a:cxn>
              <a:cxn ang="T123">
                <a:pos x="T46" y="T47"/>
              </a:cxn>
              <a:cxn ang="T124">
                <a:pos x="T48" y="T49"/>
              </a:cxn>
              <a:cxn ang="T125">
                <a:pos x="T50" y="T51"/>
              </a:cxn>
              <a:cxn ang="T126">
                <a:pos x="T52" y="T53"/>
              </a:cxn>
              <a:cxn ang="T127">
                <a:pos x="T54" y="T55"/>
              </a:cxn>
              <a:cxn ang="T128">
                <a:pos x="T56" y="T57"/>
              </a:cxn>
              <a:cxn ang="T129">
                <a:pos x="T58" y="T59"/>
              </a:cxn>
              <a:cxn ang="T130">
                <a:pos x="T60" y="T61"/>
              </a:cxn>
              <a:cxn ang="T131">
                <a:pos x="T62" y="T63"/>
              </a:cxn>
              <a:cxn ang="T132">
                <a:pos x="T64" y="T65"/>
              </a:cxn>
              <a:cxn ang="T133">
                <a:pos x="T66" y="T67"/>
              </a:cxn>
              <a:cxn ang="T134">
                <a:pos x="T68" y="T69"/>
              </a:cxn>
              <a:cxn ang="T135">
                <a:pos x="T70" y="T71"/>
              </a:cxn>
              <a:cxn ang="T136">
                <a:pos x="T72" y="T73"/>
              </a:cxn>
              <a:cxn ang="T137">
                <a:pos x="T74" y="T75"/>
              </a:cxn>
              <a:cxn ang="T138">
                <a:pos x="T76" y="T77"/>
              </a:cxn>
              <a:cxn ang="T139">
                <a:pos x="T78" y="T79"/>
              </a:cxn>
              <a:cxn ang="T140">
                <a:pos x="T80" y="T81"/>
              </a:cxn>
              <a:cxn ang="T141">
                <a:pos x="T82" y="T83"/>
              </a:cxn>
              <a:cxn ang="T142">
                <a:pos x="T84" y="T85"/>
              </a:cxn>
              <a:cxn ang="T143">
                <a:pos x="T86" y="T87"/>
              </a:cxn>
              <a:cxn ang="T144">
                <a:pos x="T88" y="T89"/>
              </a:cxn>
              <a:cxn ang="T145">
                <a:pos x="T90" y="T91"/>
              </a:cxn>
              <a:cxn ang="T146">
                <a:pos x="T92" y="T93"/>
              </a:cxn>
              <a:cxn ang="T147">
                <a:pos x="T94" y="T95"/>
              </a:cxn>
              <a:cxn ang="T148">
                <a:pos x="T96" y="T97"/>
              </a:cxn>
              <a:cxn ang="T149">
                <a:pos x="T98" y="T99"/>
              </a:cxn>
            </a:cxnLst>
            <a:rect l="0" t="0" r="r" b="b"/>
            <a:pathLst>
              <a:path w="279" h="244">
                <a:moveTo>
                  <a:pt x="0" y="243"/>
                </a:moveTo>
                <a:lnTo>
                  <a:pt x="148" y="1"/>
                </a:lnTo>
                <a:lnTo>
                  <a:pt x="160" y="0"/>
                </a:lnTo>
                <a:lnTo>
                  <a:pt x="167" y="3"/>
                </a:lnTo>
                <a:lnTo>
                  <a:pt x="168" y="6"/>
                </a:lnTo>
                <a:lnTo>
                  <a:pt x="173" y="5"/>
                </a:lnTo>
                <a:lnTo>
                  <a:pt x="177" y="9"/>
                </a:lnTo>
                <a:lnTo>
                  <a:pt x="182" y="7"/>
                </a:lnTo>
                <a:lnTo>
                  <a:pt x="184" y="12"/>
                </a:lnTo>
                <a:lnTo>
                  <a:pt x="190" y="13"/>
                </a:lnTo>
                <a:lnTo>
                  <a:pt x="196" y="14"/>
                </a:lnTo>
                <a:lnTo>
                  <a:pt x="201" y="15"/>
                </a:lnTo>
                <a:lnTo>
                  <a:pt x="205" y="19"/>
                </a:lnTo>
                <a:lnTo>
                  <a:pt x="210" y="20"/>
                </a:lnTo>
                <a:lnTo>
                  <a:pt x="215" y="23"/>
                </a:lnTo>
                <a:lnTo>
                  <a:pt x="222" y="25"/>
                </a:lnTo>
                <a:lnTo>
                  <a:pt x="226" y="29"/>
                </a:lnTo>
                <a:lnTo>
                  <a:pt x="229" y="32"/>
                </a:lnTo>
                <a:lnTo>
                  <a:pt x="231" y="36"/>
                </a:lnTo>
                <a:lnTo>
                  <a:pt x="235" y="39"/>
                </a:lnTo>
                <a:lnTo>
                  <a:pt x="238" y="45"/>
                </a:lnTo>
                <a:lnTo>
                  <a:pt x="242" y="46"/>
                </a:lnTo>
                <a:lnTo>
                  <a:pt x="248" y="55"/>
                </a:lnTo>
                <a:lnTo>
                  <a:pt x="249" y="58"/>
                </a:lnTo>
                <a:lnTo>
                  <a:pt x="255" y="63"/>
                </a:lnTo>
                <a:lnTo>
                  <a:pt x="256" y="67"/>
                </a:lnTo>
                <a:lnTo>
                  <a:pt x="261" y="71"/>
                </a:lnTo>
                <a:lnTo>
                  <a:pt x="261" y="75"/>
                </a:lnTo>
                <a:lnTo>
                  <a:pt x="264" y="81"/>
                </a:lnTo>
                <a:lnTo>
                  <a:pt x="264" y="86"/>
                </a:lnTo>
                <a:lnTo>
                  <a:pt x="266" y="90"/>
                </a:lnTo>
                <a:lnTo>
                  <a:pt x="266" y="95"/>
                </a:lnTo>
                <a:lnTo>
                  <a:pt x="268" y="99"/>
                </a:lnTo>
                <a:lnTo>
                  <a:pt x="267" y="103"/>
                </a:lnTo>
                <a:lnTo>
                  <a:pt x="268" y="109"/>
                </a:lnTo>
                <a:lnTo>
                  <a:pt x="269" y="113"/>
                </a:lnTo>
                <a:lnTo>
                  <a:pt x="273" y="119"/>
                </a:lnTo>
                <a:lnTo>
                  <a:pt x="274" y="124"/>
                </a:lnTo>
                <a:lnTo>
                  <a:pt x="275" y="128"/>
                </a:lnTo>
                <a:lnTo>
                  <a:pt x="276" y="134"/>
                </a:lnTo>
                <a:lnTo>
                  <a:pt x="277" y="138"/>
                </a:lnTo>
                <a:lnTo>
                  <a:pt x="277" y="143"/>
                </a:lnTo>
                <a:lnTo>
                  <a:pt x="277" y="147"/>
                </a:lnTo>
                <a:lnTo>
                  <a:pt x="274" y="153"/>
                </a:lnTo>
                <a:lnTo>
                  <a:pt x="276" y="156"/>
                </a:lnTo>
                <a:lnTo>
                  <a:pt x="277" y="162"/>
                </a:lnTo>
                <a:lnTo>
                  <a:pt x="278" y="167"/>
                </a:lnTo>
                <a:lnTo>
                  <a:pt x="275" y="172"/>
                </a:lnTo>
                <a:lnTo>
                  <a:pt x="271" y="181"/>
                </a:lnTo>
                <a:lnTo>
                  <a:pt x="0" y="243"/>
                </a:lnTo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  <a:ext uri="{91240B29-F687-4F45-9708-019B960494DF}">
              <a14:hiddenLine xmlns:a14="http://schemas.microsoft.com/office/drawing/2010/main" w="9525" cap="rnd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14355" name="Arc 19"/>
          <p:cNvSpPr>
            <a:spLocks/>
          </p:cNvSpPr>
          <p:nvPr/>
        </p:nvSpPr>
        <p:spPr bwMode="auto">
          <a:xfrm rot="720000">
            <a:off x="3670300" y="4005263"/>
            <a:ext cx="211138" cy="236537"/>
          </a:xfrm>
          <a:custGeom>
            <a:avLst/>
            <a:gdLst>
              <a:gd name="T0" fmla="*/ 0 w 21745"/>
              <a:gd name="T1" fmla="*/ 0 h 21600"/>
              <a:gd name="T2" fmla="*/ 2050092 w 21745"/>
              <a:gd name="T3" fmla="*/ 2590266 h 21600"/>
              <a:gd name="T4" fmla="*/ 13671 w 21745"/>
              <a:gd name="T5" fmla="*/ 2590266 h 216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745" h="21600" fill="none" extrusionOk="0">
                <a:moveTo>
                  <a:pt x="0" y="0"/>
                </a:moveTo>
                <a:cubicBezTo>
                  <a:pt x="48" y="0"/>
                  <a:pt x="96" y="-1"/>
                  <a:pt x="145" y="0"/>
                </a:cubicBezTo>
                <a:cubicBezTo>
                  <a:pt x="12074" y="0"/>
                  <a:pt x="21745" y="9670"/>
                  <a:pt x="21745" y="21600"/>
                </a:cubicBezTo>
              </a:path>
              <a:path w="21745" h="21600" stroke="0" extrusionOk="0">
                <a:moveTo>
                  <a:pt x="0" y="0"/>
                </a:moveTo>
                <a:cubicBezTo>
                  <a:pt x="48" y="0"/>
                  <a:pt x="96" y="-1"/>
                  <a:pt x="145" y="0"/>
                </a:cubicBezTo>
                <a:cubicBezTo>
                  <a:pt x="12074" y="0"/>
                  <a:pt x="21745" y="9670"/>
                  <a:pt x="21745" y="21600"/>
                </a:cubicBezTo>
                <a:lnTo>
                  <a:pt x="145" y="21600"/>
                </a:lnTo>
                <a:lnTo>
                  <a:pt x="0" y="0"/>
                </a:lnTo>
                <a:close/>
              </a:path>
            </a:pathLst>
          </a:custGeom>
          <a:noFill/>
          <a:ln w="25400" cap="rnd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14356" name="Line 20"/>
          <p:cNvSpPr>
            <a:spLocks noChangeShapeType="1"/>
          </p:cNvSpPr>
          <p:nvPr/>
        </p:nvSpPr>
        <p:spPr bwMode="auto">
          <a:xfrm flipH="1">
            <a:off x="3470275" y="3824288"/>
            <a:ext cx="303213" cy="55086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14357" name="Oval 21"/>
          <p:cNvSpPr>
            <a:spLocks noChangeArrowheads="1"/>
          </p:cNvSpPr>
          <p:nvPr/>
        </p:nvSpPr>
        <p:spPr bwMode="auto">
          <a:xfrm rot="-1860000">
            <a:off x="3748088" y="4010025"/>
            <a:ext cx="100012" cy="198438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en-US" altLang="en-US" sz="2400">
              <a:solidFill>
                <a:srgbClr val="000000"/>
              </a:solidFill>
            </a:endParaRPr>
          </a:p>
        </p:txBody>
      </p:sp>
      <p:sp>
        <p:nvSpPr>
          <p:cNvPr id="14358" name="Line 22"/>
          <p:cNvSpPr>
            <a:spLocks noChangeShapeType="1"/>
          </p:cNvSpPr>
          <p:nvPr/>
        </p:nvSpPr>
        <p:spPr bwMode="auto">
          <a:xfrm flipV="1">
            <a:off x="3470275" y="4230688"/>
            <a:ext cx="555625" cy="14446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14359" name="Freeform 23"/>
          <p:cNvSpPr>
            <a:spLocks/>
          </p:cNvSpPr>
          <p:nvPr/>
        </p:nvSpPr>
        <p:spPr bwMode="auto">
          <a:xfrm>
            <a:off x="6721475" y="5818188"/>
            <a:ext cx="393700" cy="387350"/>
          </a:xfrm>
          <a:custGeom>
            <a:avLst/>
            <a:gdLst>
              <a:gd name="T0" fmla="*/ 0 w 279"/>
              <a:gd name="T1" fmla="*/ 612398763 h 244"/>
              <a:gd name="T2" fmla="*/ 294702089 w 279"/>
              <a:gd name="T3" fmla="*/ 2520950 h 244"/>
              <a:gd name="T4" fmla="*/ 318597844 w 279"/>
              <a:gd name="T5" fmla="*/ 0 h 244"/>
              <a:gd name="T6" fmla="*/ 332536800 w 279"/>
              <a:gd name="T7" fmla="*/ 7561263 h 244"/>
              <a:gd name="T8" fmla="*/ 334527878 w 279"/>
              <a:gd name="T9" fmla="*/ 15120938 h 244"/>
              <a:gd name="T10" fmla="*/ 344483267 w 279"/>
              <a:gd name="T11" fmla="*/ 12601575 h 244"/>
              <a:gd name="T12" fmla="*/ 352448989 w 279"/>
              <a:gd name="T13" fmla="*/ 22682200 h 244"/>
              <a:gd name="T14" fmla="*/ 362404378 w 279"/>
              <a:gd name="T15" fmla="*/ 17641888 h 244"/>
              <a:gd name="T16" fmla="*/ 366386533 w 279"/>
              <a:gd name="T17" fmla="*/ 30241875 h 244"/>
              <a:gd name="T18" fmla="*/ 378334411 w 279"/>
              <a:gd name="T19" fmla="*/ 32762825 h 244"/>
              <a:gd name="T20" fmla="*/ 390282289 w 279"/>
              <a:gd name="T21" fmla="*/ 35282188 h 244"/>
              <a:gd name="T22" fmla="*/ 400237678 w 279"/>
              <a:gd name="T23" fmla="*/ 37803138 h 244"/>
              <a:gd name="T24" fmla="*/ 408203400 w 279"/>
              <a:gd name="T25" fmla="*/ 47883763 h 244"/>
              <a:gd name="T26" fmla="*/ 418158789 w 279"/>
              <a:gd name="T27" fmla="*/ 50403125 h 244"/>
              <a:gd name="T28" fmla="*/ 428115589 w 279"/>
              <a:gd name="T29" fmla="*/ 57964388 h 244"/>
              <a:gd name="T30" fmla="*/ 442054544 w 279"/>
              <a:gd name="T31" fmla="*/ 63004700 h 244"/>
              <a:gd name="T32" fmla="*/ 450018856 w 279"/>
              <a:gd name="T33" fmla="*/ 73085325 h 244"/>
              <a:gd name="T34" fmla="*/ 455992089 w 279"/>
              <a:gd name="T35" fmla="*/ 80645000 h 244"/>
              <a:gd name="T36" fmla="*/ 459975656 w 279"/>
              <a:gd name="T37" fmla="*/ 90725625 h 244"/>
              <a:gd name="T38" fmla="*/ 467939967 w 279"/>
              <a:gd name="T39" fmla="*/ 98286888 h 244"/>
              <a:gd name="T40" fmla="*/ 473913200 w 279"/>
              <a:gd name="T41" fmla="*/ 113407825 h 244"/>
              <a:gd name="T42" fmla="*/ 481878922 w 279"/>
              <a:gd name="T43" fmla="*/ 115927188 h 244"/>
              <a:gd name="T44" fmla="*/ 493826800 w 279"/>
              <a:gd name="T45" fmla="*/ 138609388 h 244"/>
              <a:gd name="T46" fmla="*/ 495817878 w 279"/>
              <a:gd name="T47" fmla="*/ 146169063 h 244"/>
              <a:gd name="T48" fmla="*/ 507764344 w 279"/>
              <a:gd name="T49" fmla="*/ 158770638 h 244"/>
              <a:gd name="T50" fmla="*/ 509755422 w 279"/>
              <a:gd name="T51" fmla="*/ 168851263 h 244"/>
              <a:gd name="T52" fmla="*/ 519712222 w 279"/>
              <a:gd name="T53" fmla="*/ 178931888 h 244"/>
              <a:gd name="T54" fmla="*/ 519712222 w 279"/>
              <a:gd name="T55" fmla="*/ 189012513 h 244"/>
              <a:gd name="T56" fmla="*/ 525685456 w 279"/>
              <a:gd name="T57" fmla="*/ 204133450 h 244"/>
              <a:gd name="T58" fmla="*/ 525685456 w 279"/>
              <a:gd name="T59" fmla="*/ 216733438 h 244"/>
              <a:gd name="T60" fmla="*/ 529669022 w 279"/>
              <a:gd name="T61" fmla="*/ 226814063 h 244"/>
              <a:gd name="T62" fmla="*/ 529669022 w 279"/>
              <a:gd name="T63" fmla="*/ 239415638 h 244"/>
              <a:gd name="T64" fmla="*/ 533651178 w 279"/>
              <a:gd name="T65" fmla="*/ 249496263 h 244"/>
              <a:gd name="T66" fmla="*/ 531660100 w 279"/>
              <a:gd name="T67" fmla="*/ 259576888 h 244"/>
              <a:gd name="T68" fmla="*/ 533651178 w 279"/>
              <a:gd name="T69" fmla="*/ 274697825 h 244"/>
              <a:gd name="T70" fmla="*/ 535642256 w 279"/>
              <a:gd name="T71" fmla="*/ 284778450 h 244"/>
              <a:gd name="T72" fmla="*/ 543606567 w 279"/>
              <a:gd name="T73" fmla="*/ 299899388 h 244"/>
              <a:gd name="T74" fmla="*/ 545597644 w 279"/>
              <a:gd name="T75" fmla="*/ 312499375 h 244"/>
              <a:gd name="T76" fmla="*/ 547590133 w 279"/>
              <a:gd name="T77" fmla="*/ 322580000 h 244"/>
              <a:gd name="T78" fmla="*/ 549581211 w 279"/>
              <a:gd name="T79" fmla="*/ 337700938 h 244"/>
              <a:gd name="T80" fmla="*/ 551572289 w 279"/>
              <a:gd name="T81" fmla="*/ 347781563 h 244"/>
              <a:gd name="T82" fmla="*/ 551572289 w 279"/>
              <a:gd name="T83" fmla="*/ 360383138 h 244"/>
              <a:gd name="T84" fmla="*/ 551572289 w 279"/>
              <a:gd name="T85" fmla="*/ 370463763 h 244"/>
              <a:gd name="T86" fmla="*/ 545597644 w 279"/>
              <a:gd name="T87" fmla="*/ 385584700 h 244"/>
              <a:gd name="T88" fmla="*/ 549581211 w 279"/>
              <a:gd name="T89" fmla="*/ 393144375 h 244"/>
              <a:gd name="T90" fmla="*/ 551572289 w 279"/>
              <a:gd name="T91" fmla="*/ 408265313 h 244"/>
              <a:gd name="T92" fmla="*/ 553563367 w 279"/>
              <a:gd name="T93" fmla="*/ 420866888 h 244"/>
              <a:gd name="T94" fmla="*/ 547590133 w 279"/>
              <a:gd name="T95" fmla="*/ 433466875 h 244"/>
              <a:gd name="T96" fmla="*/ 539624411 w 279"/>
              <a:gd name="T97" fmla="*/ 456149075 h 244"/>
              <a:gd name="T98" fmla="*/ 0 w 279"/>
              <a:gd name="T99" fmla="*/ 612398763 h 244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</a:gdLst>
            <a:ahLst/>
            <a:cxnLst>
              <a:cxn ang="T100">
                <a:pos x="T0" y="T1"/>
              </a:cxn>
              <a:cxn ang="T101">
                <a:pos x="T2" y="T3"/>
              </a:cxn>
              <a:cxn ang="T102">
                <a:pos x="T4" y="T5"/>
              </a:cxn>
              <a:cxn ang="T103">
                <a:pos x="T6" y="T7"/>
              </a:cxn>
              <a:cxn ang="T104">
                <a:pos x="T8" y="T9"/>
              </a:cxn>
              <a:cxn ang="T105">
                <a:pos x="T10" y="T11"/>
              </a:cxn>
              <a:cxn ang="T106">
                <a:pos x="T12" y="T13"/>
              </a:cxn>
              <a:cxn ang="T107">
                <a:pos x="T14" y="T15"/>
              </a:cxn>
              <a:cxn ang="T108">
                <a:pos x="T16" y="T17"/>
              </a:cxn>
              <a:cxn ang="T109">
                <a:pos x="T18" y="T19"/>
              </a:cxn>
              <a:cxn ang="T110">
                <a:pos x="T20" y="T21"/>
              </a:cxn>
              <a:cxn ang="T111">
                <a:pos x="T22" y="T23"/>
              </a:cxn>
              <a:cxn ang="T112">
                <a:pos x="T24" y="T25"/>
              </a:cxn>
              <a:cxn ang="T113">
                <a:pos x="T26" y="T27"/>
              </a:cxn>
              <a:cxn ang="T114">
                <a:pos x="T28" y="T29"/>
              </a:cxn>
              <a:cxn ang="T115">
                <a:pos x="T30" y="T31"/>
              </a:cxn>
              <a:cxn ang="T116">
                <a:pos x="T32" y="T33"/>
              </a:cxn>
              <a:cxn ang="T117">
                <a:pos x="T34" y="T35"/>
              </a:cxn>
              <a:cxn ang="T118">
                <a:pos x="T36" y="T37"/>
              </a:cxn>
              <a:cxn ang="T119">
                <a:pos x="T38" y="T39"/>
              </a:cxn>
              <a:cxn ang="T120">
                <a:pos x="T40" y="T41"/>
              </a:cxn>
              <a:cxn ang="T121">
                <a:pos x="T42" y="T43"/>
              </a:cxn>
              <a:cxn ang="T122">
                <a:pos x="T44" y="T45"/>
              </a:cxn>
              <a:cxn ang="T123">
                <a:pos x="T46" y="T47"/>
              </a:cxn>
              <a:cxn ang="T124">
                <a:pos x="T48" y="T49"/>
              </a:cxn>
              <a:cxn ang="T125">
                <a:pos x="T50" y="T51"/>
              </a:cxn>
              <a:cxn ang="T126">
                <a:pos x="T52" y="T53"/>
              </a:cxn>
              <a:cxn ang="T127">
                <a:pos x="T54" y="T55"/>
              </a:cxn>
              <a:cxn ang="T128">
                <a:pos x="T56" y="T57"/>
              </a:cxn>
              <a:cxn ang="T129">
                <a:pos x="T58" y="T59"/>
              </a:cxn>
              <a:cxn ang="T130">
                <a:pos x="T60" y="T61"/>
              </a:cxn>
              <a:cxn ang="T131">
                <a:pos x="T62" y="T63"/>
              </a:cxn>
              <a:cxn ang="T132">
                <a:pos x="T64" y="T65"/>
              </a:cxn>
              <a:cxn ang="T133">
                <a:pos x="T66" y="T67"/>
              </a:cxn>
              <a:cxn ang="T134">
                <a:pos x="T68" y="T69"/>
              </a:cxn>
              <a:cxn ang="T135">
                <a:pos x="T70" y="T71"/>
              </a:cxn>
              <a:cxn ang="T136">
                <a:pos x="T72" y="T73"/>
              </a:cxn>
              <a:cxn ang="T137">
                <a:pos x="T74" y="T75"/>
              </a:cxn>
              <a:cxn ang="T138">
                <a:pos x="T76" y="T77"/>
              </a:cxn>
              <a:cxn ang="T139">
                <a:pos x="T78" y="T79"/>
              </a:cxn>
              <a:cxn ang="T140">
                <a:pos x="T80" y="T81"/>
              </a:cxn>
              <a:cxn ang="T141">
                <a:pos x="T82" y="T83"/>
              </a:cxn>
              <a:cxn ang="T142">
                <a:pos x="T84" y="T85"/>
              </a:cxn>
              <a:cxn ang="T143">
                <a:pos x="T86" y="T87"/>
              </a:cxn>
              <a:cxn ang="T144">
                <a:pos x="T88" y="T89"/>
              </a:cxn>
              <a:cxn ang="T145">
                <a:pos x="T90" y="T91"/>
              </a:cxn>
              <a:cxn ang="T146">
                <a:pos x="T92" y="T93"/>
              </a:cxn>
              <a:cxn ang="T147">
                <a:pos x="T94" y="T95"/>
              </a:cxn>
              <a:cxn ang="T148">
                <a:pos x="T96" y="T97"/>
              </a:cxn>
              <a:cxn ang="T149">
                <a:pos x="T98" y="T99"/>
              </a:cxn>
            </a:cxnLst>
            <a:rect l="0" t="0" r="r" b="b"/>
            <a:pathLst>
              <a:path w="279" h="244">
                <a:moveTo>
                  <a:pt x="0" y="243"/>
                </a:moveTo>
                <a:lnTo>
                  <a:pt x="148" y="1"/>
                </a:lnTo>
                <a:lnTo>
                  <a:pt x="160" y="0"/>
                </a:lnTo>
                <a:lnTo>
                  <a:pt x="167" y="3"/>
                </a:lnTo>
                <a:lnTo>
                  <a:pt x="168" y="6"/>
                </a:lnTo>
                <a:lnTo>
                  <a:pt x="173" y="5"/>
                </a:lnTo>
                <a:lnTo>
                  <a:pt x="177" y="9"/>
                </a:lnTo>
                <a:lnTo>
                  <a:pt x="182" y="7"/>
                </a:lnTo>
                <a:lnTo>
                  <a:pt x="184" y="12"/>
                </a:lnTo>
                <a:lnTo>
                  <a:pt x="190" y="13"/>
                </a:lnTo>
                <a:lnTo>
                  <a:pt x="196" y="14"/>
                </a:lnTo>
                <a:lnTo>
                  <a:pt x="201" y="15"/>
                </a:lnTo>
                <a:lnTo>
                  <a:pt x="205" y="19"/>
                </a:lnTo>
                <a:lnTo>
                  <a:pt x="210" y="20"/>
                </a:lnTo>
                <a:lnTo>
                  <a:pt x="215" y="23"/>
                </a:lnTo>
                <a:lnTo>
                  <a:pt x="222" y="25"/>
                </a:lnTo>
                <a:lnTo>
                  <a:pt x="226" y="29"/>
                </a:lnTo>
                <a:lnTo>
                  <a:pt x="229" y="32"/>
                </a:lnTo>
                <a:lnTo>
                  <a:pt x="231" y="36"/>
                </a:lnTo>
                <a:lnTo>
                  <a:pt x="235" y="39"/>
                </a:lnTo>
                <a:lnTo>
                  <a:pt x="238" y="45"/>
                </a:lnTo>
                <a:lnTo>
                  <a:pt x="242" y="46"/>
                </a:lnTo>
                <a:lnTo>
                  <a:pt x="248" y="55"/>
                </a:lnTo>
                <a:lnTo>
                  <a:pt x="249" y="58"/>
                </a:lnTo>
                <a:lnTo>
                  <a:pt x="255" y="63"/>
                </a:lnTo>
                <a:lnTo>
                  <a:pt x="256" y="67"/>
                </a:lnTo>
                <a:lnTo>
                  <a:pt x="261" y="71"/>
                </a:lnTo>
                <a:lnTo>
                  <a:pt x="261" y="75"/>
                </a:lnTo>
                <a:lnTo>
                  <a:pt x="264" y="81"/>
                </a:lnTo>
                <a:lnTo>
                  <a:pt x="264" y="86"/>
                </a:lnTo>
                <a:lnTo>
                  <a:pt x="266" y="90"/>
                </a:lnTo>
                <a:lnTo>
                  <a:pt x="266" y="95"/>
                </a:lnTo>
                <a:lnTo>
                  <a:pt x="268" y="99"/>
                </a:lnTo>
                <a:lnTo>
                  <a:pt x="267" y="103"/>
                </a:lnTo>
                <a:lnTo>
                  <a:pt x="268" y="109"/>
                </a:lnTo>
                <a:lnTo>
                  <a:pt x="269" y="113"/>
                </a:lnTo>
                <a:lnTo>
                  <a:pt x="273" y="119"/>
                </a:lnTo>
                <a:lnTo>
                  <a:pt x="274" y="124"/>
                </a:lnTo>
                <a:lnTo>
                  <a:pt x="275" y="128"/>
                </a:lnTo>
                <a:lnTo>
                  <a:pt x="276" y="134"/>
                </a:lnTo>
                <a:lnTo>
                  <a:pt x="277" y="138"/>
                </a:lnTo>
                <a:lnTo>
                  <a:pt x="277" y="143"/>
                </a:lnTo>
                <a:lnTo>
                  <a:pt x="277" y="147"/>
                </a:lnTo>
                <a:lnTo>
                  <a:pt x="274" y="153"/>
                </a:lnTo>
                <a:lnTo>
                  <a:pt x="276" y="156"/>
                </a:lnTo>
                <a:lnTo>
                  <a:pt x="277" y="162"/>
                </a:lnTo>
                <a:lnTo>
                  <a:pt x="278" y="167"/>
                </a:lnTo>
                <a:lnTo>
                  <a:pt x="275" y="172"/>
                </a:lnTo>
                <a:lnTo>
                  <a:pt x="271" y="181"/>
                </a:lnTo>
                <a:lnTo>
                  <a:pt x="0" y="243"/>
                </a:lnTo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  <a:ext uri="{91240B29-F687-4F45-9708-019B960494DF}">
              <a14:hiddenLine xmlns:a14="http://schemas.microsoft.com/office/drawing/2010/main" w="9525" cap="rnd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14360" name="Arc 24"/>
          <p:cNvSpPr>
            <a:spLocks/>
          </p:cNvSpPr>
          <p:nvPr/>
        </p:nvSpPr>
        <p:spPr bwMode="auto">
          <a:xfrm rot="720000">
            <a:off x="6921500" y="5834063"/>
            <a:ext cx="211138" cy="236537"/>
          </a:xfrm>
          <a:custGeom>
            <a:avLst/>
            <a:gdLst>
              <a:gd name="T0" fmla="*/ 0 w 21745"/>
              <a:gd name="T1" fmla="*/ 0 h 21600"/>
              <a:gd name="T2" fmla="*/ 2050092 w 21745"/>
              <a:gd name="T3" fmla="*/ 2590266 h 21600"/>
              <a:gd name="T4" fmla="*/ 13671 w 21745"/>
              <a:gd name="T5" fmla="*/ 2590266 h 216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745" h="21600" fill="none" extrusionOk="0">
                <a:moveTo>
                  <a:pt x="0" y="0"/>
                </a:moveTo>
                <a:cubicBezTo>
                  <a:pt x="48" y="0"/>
                  <a:pt x="96" y="-1"/>
                  <a:pt x="145" y="0"/>
                </a:cubicBezTo>
                <a:cubicBezTo>
                  <a:pt x="12074" y="0"/>
                  <a:pt x="21745" y="9670"/>
                  <a:pt x="21745" y="21600"/>
                </a:cubicBezTo>
              </a:path>
              <a:path w="21745" h="21600" stroke="0" extrusionOk="0">
                <a:moveTo>
                  <a:pt x="0" y="0"/>
                </a:moveTo>
                <a:cubicBezTo>
                  <a:pt x="48" y="0"/>
                  <a:pt x="96" y="-1"/>
                  <a:pt x="145" y="0"/>
                </a:cubicBezTo>
                <a:cubicBezTo>
                  <a:pt x="12074" y="0"/>
                  <a:pt x="21745" y="9670"/>
                  <a:pt x="21745" y="21600"/>
                </a:cubicBezTo>
                <a:lnTo>
                  <a:pt x="145" y="21600"/>
                </a:lnTo>
                <a:lnTo>
                  <a:pt x="0" y="0"/>
                </a:lnTo>
                <a:close/>
              </a:path>
            </a:pathLst>
          </a:custGeom>
          <a:noFill/>
          <a:ln w="25400" cap="rnd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14361" name="Line 25"/>
          <p:cNvSpPr>
            <a:spLocks noChangeShapeType="1"/>
          </p:cNvSpPr>
          <p:nvPr/>
        </p:nvSpPr>
        <p:spPr bwMode="auto">
          <a:xfrm flipH="1">
            <a:off x="6721475" y="5653088"/>
            <a:ext cx="303213" cy="55086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14362" name="Oval 26"/>
          <p:cNvSpPr>
            <a:spLocks noChangeArrowheads="1"/>
          </p:cNvSpPr>
          <p:nvPr/>
        </p:nvSpPr>
        <p:spPr bwMode="auto">
          <a:xfrm rot="-1860000">
            <a:off x="6999288" y="5838825"/>
            <a:ext cx="100012" cy="198438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en-US" altLang="en-US" sz="2400">
              <a:solidFill>
                <a:srgbClr val="000000"/>
              </a:solidFill>
            </a:endParaRPr>
          </a:p>
        </p:txBody>
      </p:sp>
      <p:sp>
        <p:nvSpPr>
          <p:cNvPr id="14363" name="Line 27"/>
          <p:cNvSpPr>
            <a:spLocks noChangeShapeType="1"/>
          </p:cNvSpPr>
          <p:nvPr/>
        </p:nvSpPr>
        <p:spPr bwMode="auto">
          <a:xfrm flipV="1">
            <a:off x="6721475" y="6059488"/>
            <a:ext cx="555625" cy="14446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14364" name="Rectangle 28"/>
          <p:cNvSpPr>
            <a:spLocks noGrp="1" noChangeArrowheads="1"/>
          </p:cNvSpPr>
          <p:nvPr>
            <p:ph type="title"/>
          </p:nvPr>
        </p:nvSpPr>
        <p:spPr>
          <a:xfrm>
            <a:off x="0" y="304800"/>
            <a:ext cx="6477000" cy="1143000"/>
          </a:xfrm>
          <a:noFill/>
        </p:spPr>
        <p:txBody>
          <a:bodyPr/>
          <a:lstStyle/>
          <a:p>
            <a:pPr eaLnBrk="1" hangingPunct="1"/>
            <a:r>
              <a:rPr lang="en-US" altLang="en-US" sz="4000" smtClean="0"/>
              <a:t>We can always achieve this geometry with image rectification</a:t>
            </a:r>
          </a:p>
        </p:txBody>
      </p:sp>
      <p:sp>
        <p:nvSpPr>
          <p:cNvPr id="14365" name="Rectangle 29"/>
          <p:cNvSpPr>
            <a:spLocks noGrp="1" noChangeArrowheads="1"/>
          </p:cNvSpPr>
          <p:nvPr>
            <p:ph type="body" idx="1"/>
          </p:nvPr>
        </p:nvSpPr>
        <p:spPr>
          <a:xfrm>
            <a:off x="0" y="4267200"/>
            <a:ext cx="5943600" cy="1905000"/>
          </a:xfrm>
          <a:noFill/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800" smtClean="0"/>
              <a:t>Image Reprojection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 smtClean="0"/>
              <a:t>reproject image planes onto common </a:t>
            </a:r>
            <a:br>
              <a:rPr lang="en-US" altLang="en-US" sz="2400" smtClean="0"/>
            </a:br>
            <a:r>
              <a:rPr lang="en-US" altLang="en-US" sz="2400" smtClean="0"/>
              <a:t>plane parallel to line between optical centers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000" smtClean="0"/>
              <a:t>Notice, only focal point of camera really matters</a:t>
            </a:r>
          </a:p>
        </p:txBody>
      </p:sp>
      <p:sp>
        <p:nvSpPr>
          <p:cNvPr id="14366" name="Text Box 30"/>
          <p:cNvSpPr txBox="1">
            <a:spLocks noChangeArrowheads="1"/>
          </p:cNvSpPr>
          <p:nvPr/>
        </p:nvSpPr>
        <p:spPr bwMode="auto">
          <a:xfrm>
            <a:off x="6705600" y="6248400"/>
            <a:ext cx="228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fontAlgn="base" hangingPunct="1"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en-US" altLang="en-US" sz="2400">
                <a:solidFill>
                  <a:srgbClr val="000000"/>
                </a:solidFill>
                <a:latin typeface="Arial" pitchFamily="34" charset="0"/>
              </a:rPr>
              <a:t>(Seitz)</a:t>
            </a:r>
          </a:p>
        </p:txBody>
      </p:sp>
    </p:spTree>
    <p:extLst>
      <p:ext uri="{BB962C8B-B14F-4D97-AF65-F5344CB8AC3E}">
        <p14:creationId xmlns:p14="http://schemas.microsoft.com/office/powerpoint/2010/main" val="288230950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 sz="2400" smtClean="0"/>
              <a:t>Let’s discuss reconstruction with this geometry before correspondence, because it’s much easier. </a:t>
            </a:r>
            <a:r>
              <a:rPr lang="en-US" altLang="en-US" sz="2400" i="1" smtClean="0"/>
              <a:t>blackboard</a:t>
            </a:r>
          </a:p>
        </p:txBody>
      </p:sp>
      <p:graphicFrame>
        <p:nvGraphicFramePr>
          <p:cNvPr id="15363" name="Object 3"/>
          <p:cNvGraphicFramePr>
            <a:graphicFrameLocks noChangeAspect="1"/>
          </p:cNvGraphicFramePr>
          <p:nvPr>
            <p:ph sz="half" idx="1"/>
          </p:nvPr>
        </p:nvGraphicFramePr>
        <p:xfrm>
          <a:off x="4267200" y="1828800"/>
          <a:ext cx="2438400" cy="1079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98" name="Equation" r:id="rId4" imgW="1778000" imgH="787400" progId="Equation.3">
                  <p:embed/>
                </p:oleObj>
              </mc:Choice>
              <mc:Fallback>
                <p:oleObj name="Equation" r:id="rId4" imgW="1778000" imgH="787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67200" y="1828800"/>
                        <a:ext cx="2438400" cy="1079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364" name="Line 4"/>
          <p:cNvSpPr>
            <a:spLocks noChangeShapeType="1"/>
          </p:cNvSpPr>
          <p:nvPr/>
        </p:nvSpPr>
        <p:spPr bwMode="auto">
          <a:xfrm>
            <a:off x="447675" y="3694113"/>
            <a:ext cx="1431925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15365" name="Line 5"/>
          <p:cNvSpPr>
            <a:spLocks noChangeShapeType="1"/>
          </p:cNvSpPr>
          <p:nvPr/>
        </p:nvSpPr>
        <p:spPr bwMode="auto">
          <a:xfrm>
            <a:off x="3368675" y="3694113"/>
            <a:ext cx="1431925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15366" name="Line 6"/>
          <p:cNvSpPr>
            <a:spLocks noChangeShapeType="1"/>
          </p:cNvSpPr>
          <p:nvPr/>
        </p:nvSpPr>
        <p:spPr bwMode="auto">
          <a:xfrm flipV="1">
            <a:off x="1135063" y="1292225"/>
            <a:ext cx="1774825" cy="2951163"/>
          </a:xfrm>
          <a:prstGeom prst="line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15367" name="Line 7"/>
          <p:cNvSpPr>
            <a:spLocks noChangeShapeType="1"/>
          </p:cNvSpPr>
          <p:nvPr/>
        </p:nvSpPr>
        <p:spPr bwMode="auto">
          <a:xfrm>
            <a:off x="2909888" y="1292225"/>
            <a:ext cx="1203325" cy="2882900"/>
          </a:xfrm>
          <a:prstGeom prst="line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19464" name="Text Box 8"/>
          <p:cNvSpPr txBox="1">
            <a:spLocks noChangeArrowheads="1"/>
          </p:cNvSpPr>
          <p:nvPr/>
        </p:nvSpPr>
        <p:spPr bwMode="auto">
          <a:xfrm>
            <a:off x="1122363" y="4216400"/>
            <a:ext cx="482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24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</a:rPr>
              <a:t>O</a:t>
            </a:r>
            <a:r>
              <a:rPr lang="en-US" altLang="en-US" sz="2400" baseline="-250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</a:rPr>
              <a:t>l</a:t>
            </a:r>
          </a:p>
        </p:txBody>
      </p:sp>
      <p:sp>
        <p:nvSpPr>
          <p:cNvPr id="19465" name="Text Box 9"/>
          <p:cNvSpPr txBox="1">
            <a:spLocks noChangeArrowheads="1"/>
          </p:cNvSpPr>
          <p:nvPr/>
        </p:nvSpPr>
        <p:spPr bwMode="auto">
          <a:xfrm>
            <a:off x="3998913" y="4243388"/>
            <a:ext cx="52546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24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</a:rPr>
              <a:t>O</a:t>
            </a:r>
            <a:r>
              <a:rPr lang="en-US" altLang="en-US" sz="2400" baseline="-250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</a:rPr>
              <a:t>r</a:t>
            </a:r>
          </a:p>
        </p:txBody>
      </p:sp>
      <p:sp>
        <p:nvSpPr>
          <p:cNvPr id="19466" name="Text Box 10"/>
          <p:cNvSpPr txBox="1">
            <a:spLocks noChangeArrowheads="1"/>
          </p:cNvSpPr>
          <p:nvPr/>
        </p:nvSpPr>
        <p:spPr bwMode="auto">
          <a:xfrm>
            <a:off x="3013075" y="990600"/>
            <a:ext cx="3429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24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</a:rPr>
              <a:t>P</a:t>
            </a:r>
          </a:p>
        </p:txBody>
      </p:sp>
      <p:sp>
        <p:nvSpPr>
          <p:cNvPr id="19467" name="Text Box 11"/>
          <p:cNvSpPr txBox="1">
            <a:spLocks noChangeArrowheads="1"/>
          </p:cNvSpPr>
          <p:nvPr/>
        </p:nvSpPr>
        <p:spPr bwMode="auto">
          <a:xfrm>
            <a:off x="1466850" y="3735388"/>
            <a:ext cx="4032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24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</a:rPr>
              <a:t>p</a:t>
            </a:r>
            <a:r>
              <a:rPr lang="en-US" altLang="en-US" sz="2400" baseline="-250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</a:rPr>
              <a:t>l</a:t>
            </a:r>
          </a:p>
        </p:txBody>
      </p:sp>
      <p:sp>
        <p:nvSpPr>
          <p:cNvPr id="19468" name="Text Box 12"/>
          <p:cNvSpPr txBox="1">
            <a:spLocks noChangeArrowheads="1"/>
          </p:cNvSpPr>
          <p:nvPr/>
        </p:nvSpPr>
        <p:spPr bwMode="auto">
          <a:xfrm>
            <a:off x="3654425" y="3762375"/>
            <a:ext cx="4460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24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</a:rPr>
              <a:t>p</a:t>
            </a:r>
            <a:r>
              <a:rPr lang="en-US" altLang="en-US" sz="2400" baseline="-250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</a:rPr>
              <a:t>r</a:t>
            </a:r>
          </a:p>
        </p:txBody>
      </p:sp>
      <p:sp>
        <p:nvSpPr>
          <p:cNvPr id="15373" name="Oval 13"/>
          <p:cNvSpPr>
            <a:spLocks noChangeArrowheads="1"/>
          </p:cNvSpPr>
          <p:nvPr/>
        </p:nvSpPr>
        <p:spPr bwMode="auto">
          <a:xfrm>
            <a:off x="3827463" y="3625850"/>
            <a:ext cx="114300" cy="13652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en-US" altLang="en-US" sz="2400">
              <a:solidFill>
                <a:srgbClr val="000000"/>
              </a:solidFill>
            </a:endParaRPr>
          </a:p>
        </p:txBody>
      </p:sp>
      <p:sp>
        <p:nvSpPr>
          <p:cNvPr id="15374" name="Oval 14"/>
          <p:cNvSpPr>
            <a:spLocks noChangeArrowheads="1"/>
          </p:cNvSpPr>
          <p:nvPr/>
        </p:nvSpPr>
        <p:spPr bwMode="auto">
          <a:xfrm>
            <a:off x="1420813" y="3625850"/>
            <a:ext cx="114300" cy="13652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en-US" altLang="en-US" sz="2400">
              <a:solidFill>
                <a:srgbClr val="000000"/>
              </a:solidFill>
            </a:endParaRPr>
          </a:p>
        </p:txBody>
      </p:sp>
      <p:sp>
        <p:nvSpPr>
          <p:cNvPr id="15375" name="Line 15"/>
          <p:cNvSpPr>
            <a:spLocks noChangeShapeType="1"/>
          </p:cNvSpPr>
          <p:nvPr/>
        </p:nvSpPr>
        <p:spPr bwMode="auto">
          <a:xfrm>
            <a:off x="1135063" y="4243388"/>
            <a:ext cx="2978150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19472" name="Text Box 16"/>
          <p:cNvSpPr txBox="1">
            <a:spLocks noChangeArrowheads="1"/>
          </p:cNvSpPr>
          <p:nvPr/>
        </p:nvSpPr>
        <p:spPr bwMode="auto">
          <a:xfrm>
            <a:off x="2462213" y="4724400"/>
            <a:ext cx="3921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24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</a:rPr>
              <a:t>T</a:t>
            </a:r>
          </a:p>
        </p:txBody>
      </p:sp>
      <p:sp>
        <p:nvSpPr>
          <p:cNvPr id="15377" name="Line 17"/>
          <p:cNvSpPr>
            <a:spLocks noChangeShapeType="1"/>
          </p:cNvSpPr>
          <p:nvPr/>
        </p:nvSpPr>
        <p:spPr bwMode="auto">
          <a:xfrm>
            <a:off x="2909888" y="1292225"/>
            <a:ext cx="0" cy="2951163"/>
          </a:xfrm>
          <a:prstGeom prst="line">
            <a:avLst/>
          </a:prstGeom>
          <a:noFill/>
          <a:ln w="9525">
            <a:solidFill>
              <a:schemeClr val="tx1"/>
            </a:solidFill>
            <a:prstDash val="lgDashDot"/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19474" name="Text Box 18"/>
          <p:cNvSpPr txBox="1">
            <a:spLocks noChangeArrowheads="1"/>
          </p:cNvSpPr>
          <p:nvPr/>
        </p:nvSpPr>
        <p:spPr bwMode="auto">
          <a:xfrm>
            <a:off x="2909888" y="2733675"/>
            <a:ext cx="3952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24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</a:rPr>
              <a:t>Z</a:t>
            </a:r>
          </a:p>
        </p:txBody>
      </p:sp>
      <p:sp>
        <p:nvSpPr>
          <p:cNvPr id="15379" name="Line 19"/>
          <p:cNvSpPr>
            <a:spLocks noChangeShapeType="1"/>
          </p:cNvSpPr>
          <p:nvPr/>
        </p:nvSpPr>
        <p:spPr bwMode="auto">
          <a:xfrm flipV="1">
            <a:off x="4148138" y="1841500"/>
            <a:ext cx="0" cy="30194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15380" name="Line 20"/>
          <p:cNvSpPr>
            <a:spLocks noChangeShapeType="1"/>
          </p:cNvSpPr>
          <p:nvPr/>
        </p:nvSpPr>
        <p:spPr bwMode="auto">
          <a:xfrm flipH="1">
            <a:off x="0" y="4243388"/>
            <a:ext cx="113506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15381" name="Line 21"/>
          <p:cNvSpPr>
            <a:spLocks noChangeShapeType="1"/>
          </p:cNvSpPr>
          <p:nvPr/>
        </p:nvSpPr>
        <p:spPr bwMode="auto">
          <a:xfrm flipH="1">
            <a:off x="2773363" y="4243388"/>
            <a:ext cx="13747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arrow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19478" name="Text Box 22"/>
          <p:cNvSpPr txBox="1">
            <a:spLocks noChangeArrowheads="1"/>
          </p:cNvSpPr>
          <p:nvPr/>
        </p:nvSpPr>
        <p:spPr bwMode="auto">
          <a:xfrm>
            <a:off x="1077913" y="3282950"/>
            <a:ext cx="6746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24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</a:rPr>
              <a:t>x</a:t>
            </a:r>
            <a:r>
              <a:rPr lang="en-US" altLang="en-US" sz="2400" baseline="-250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</a:rPr>
              <a:t>l</a:t>
            </a:r>
          </a:p>
        </p:txBody>
      </p:sp>
      <p:sp>
        <p:nvSpPr>
          <p:cNvPr id="19479" name="Text Box 23"/>
          <p:cNvSpPr txBox="1">
            <a:spLocks noChangeArrowheads="1"/>
          </p:cNvSpPr>
          <p:nvPr/>
        </p:nvSpPr>
        <p:spPr bwMode="auto">
          <a:xfrm>
            <a:off x="3827463" y="3282950"/>
            <a:ext cx="5143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24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</a:rPr>
              <a:t>x</a:t>
            </a:r>
            <a:r>
              <a:rPr lang="en-US" altLang="en-US" sz="2400" baseline="-250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</a:rPr>
              <a:t>r</a:t>
            </a:r>
          </a:p>
        </p:txBody>
      </p:sp>
      <p:sp>
        <p:nvSpPr>
          <p:cNvPr id="15384" name="Line 24"/>
          <p:cNvSpPr>
            <a:spLocks noChangeShapeType="1"/>
          </p:cNvSpPr>
          <p:nvPr/>
        </p:nvSpPr>
        <p:spPr bwMode="auto">
          <a:xfrm>
            <a:off x="676275" y="3694113"/>
            <a:ext cx="0" cy="549275"/>
          </a:xfrm>
          <a:prstGeom prst="line">
            <a:avLst/>
          </a:prstGeom>
          <a:noFill/>
          <a:ln w="9525">
            <a:solidFill>
              <a:schemeClr val="tx1"/>
            </a:solidFill>
            <a:prstDash val="lgDashDot"/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19481" name="Text Box 25"/>
          <p:cNvSpPr txBox="1">
            <a:spLocks noChangeArrowheads="1"/>
          </p:cNvSpPr>
          <p:nvPr/>
        </p:nvSpPr>
        <p:spPr bwMode="auto">
          <a:xfrm>
            <a:off x="377825" y="3735388"/>
            <a:ext cx="3397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24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</a:rPr>
              <a:t>f</a:t>
            </a:r>
          </a:p>
        </p:txBody>
      </p:sp>
      <p:sp>
        <p:nvSpPr>
          <p:cNvPr id="15386" name="Line 26"/>
          <p:cNvSpPr>
            <a:spLocks noChangeShapeType="1"/>
          </p:cNvSpPr>
          <p:nvPr/>
        </p:nvSpPr>
        <p:spPr bwMode="auto">
          <a:xfrm flipV="1">
            <a:off x="1169988" y="1841500"/>
            <a:ext cx="0" cy="30194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15387" name="Line 27"/>
          <p:cNvSpPr>
            <a:spLocks noChangeShapeType="1"/>
          </p:cNvSpPr>
          <p:nvPr/>
        </p:nvSpPr>
        <p:spPr bwMode="auto">
          <a:xfrm>
            <a:off x="1169988" y="4724400"/>
            <a:ext cx="2978150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lgDashDot"/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grpSp>
        <p:nvGrpSpPr>
          <p:cNvPr id="19484" name="Group 28"/>
          <p:cNvGrpSpPr>
            <a:grpSpLocks/>
          </p:cNvGrpSpPr>
          <p:nvPr/>
        </p:nvGrpSpPr>
        <p:grpSpPr bwMode="auto">
          <a:xfrm>
            <a:off x="5943600" y="4038600"/>
            <a:ext cx="1676400" cy="838200"/>
            <a:chOff x="3744" y="2736"/>
            <a:chExt cx="1056" cy="528"/>
          </a:xfrm>
        </p:grpSpPr>
        <p:pic>
          <p:nvPicPr>
            <p:cNvPr id="15395" name="Picture 29" descr="txp_fig"/>
            <p:cNvPicPr>
              <a:picLocks noChangeAspect="1" noChangeArrowheads="1"/>
            </p:cNvPicPr>
            <p:nvPr>
              <p:custDataLst>
                <p:tags r:id="rId2"/>
              </p:custDataLst>
            </p:nvPr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36" y="2784"/>
              <a:ext cx="669" cy="37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5396" name="Rectangle 30"/>
            <p:cNvSpPr>
              <a:spLocks noChangeArrowheads="1"/>
            </p:cNvSpPr>
            <p:nvPr/>
          </p:nvSpPr>
          <p:spPr bwMode="auto">
            <a:xfrm>
              <a:off x="3744" y="2736"/>
              <a:ext cx="1056" cy="52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endParaRPr lang="en-US" altLang="en-US" sz="2400">
                <a:solidFill>
                  <a:srgbClr val="000000"/>
                </a:solidFill>
              </a:endParaRPr>
            </a:p>
          </p:txBody>
        </p:sp>
      </p:grpSp>
      <p:sp>
        <p:nvSpPr>
          <p:cNvPr id="19487" name="Text Box 31"/>
          <p:cNvSpPr txBox="1">
            <a:spLocks noChangeArrowheads="1"/>
          </p:cNvSpPr>
          <p:nvPr/>
        </p:nvSpPr>
        <p:spPr bwMode="auto">
          <a:xfrm>
            <a:off x="0" y="5410200"/>
            <a:ext cx="9104313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2000">
                <a:solidFill>
                  <a:srgbClr val="FF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</a:rPr>
              <a:t>T </a:t>
            </a:r>
            <a:r>
              <a:rPr lang="en-US" altLang="en-US" sz="20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</a:rPr>
              <a:t>is the stereo baseline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2000">
                <a:solidFill>
                  <a:srgbClr val="FF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</a:rPr>
              <a:t>d </a:t>
            </a:r>
            <a:r>
              <a:rPr lang="en-US" altLang="en-US" sz="20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</a:rPr>
              <a:t>measures the difference in retinal position between corresponding points</a:t>
            </a:r>
          </a:p>
        </p:txBody>
      </p:sp>
      <p:sp>
        <p:nvSpPr>
          <p:cNvPr id="15390" name="Text Box 32"/>
          <p:cNvSpPr txBox="1">
            <a:spLocks noChangeArrowheads="1"/>
          </p:cNvSpPr>
          <p:nvPr/>
        </p:nvSpPr>
        <p:spPr bwMode="auto">
          <a:xfrm>
            <a:off x="2895600" y="6172200"/>
            <a:ext cx="2667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fontAlgn="base" hangingPunct="1">
              <a:spcBef>
                <a:spcPct val="50000"/>
              </a:spcBef>
              <a:spcAft>
                <a:spcPct val="0"/>
              </a:spcAft>
              <a:buFontTx/>
              <a:buNone/>
            </a:pPr>
            <a:endParaRPr lang="en-US" altLang="en-US" sz="240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15391" name="Text Box 33"/>
          <p:cNvSpPr txBox="1">
            <a:spLocks noChangeArrowheads="1"/>
          </p:cNvSpPr>
          <p:nvPr/>
        </p:nvSpPr>
        <p:spPr bwMode="auto">
          <a:xfrm>
            <a:off x="4267200" y="4876800"/>
            <a:ext cx="472440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fontAlgn="base" hangingPunct="1"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en-US" altLang="en-US" sz="2400">
                <a:solidFill>
                  <a:srgbClr val="000000"/>
                </a:solidFill>
                <a:latin typeface="Arial" pitchFamily="34" charset="0"/>
              </a:rPr>
              <a:t>Then given Z, we can compute X and Y.</a:t>
            </a:r>
          </a:p>
        </p:txBody>
      </p:sp>
      <p:graphicFrame>
        <p:nvGraphicFramePr>
          <p:cNvPr id="15392" name="Object 34"/>
          <p:cNvGraphicFramePr>
            <a:graphicFrameLocks noChangeAspect="1"/>
          </p:cNvGraphicFramePr>
          <p:nvPr/>
        </p:nvGraphicFramePr>
        <p:xfrm>
          <a:off x="6781800" y="1828800"/>
          <a:ext cx="2362200" cy="1054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99" name="Equation" r:id="rId7" imgW="1536700" imgH="800100" progId="Equation.3">
                  <p:embed/>
                </p:oleObj>
              </mc:Choice>
              <mc:Fallback>
                <p:oleObj name="Equation" r:id="rId7" imgW="1536700" imgH="800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81800" y="1828800"/>
                        <a:ext cx="2362200" cy="1054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393" name="Object 35"/>
          <p:cNvGraphicFramePr>
            <a:graphicFrameLocks noChangeAspect="1"/>
          </p:cNvGraphicFramePr>
          <p:nvPr>
            <p:ph sz="half" idx="2"/>
          </p:nvPr>
        </p:nvGraphicFramePr>
        <p:xfrm>
          <a:off x="7010400" y="3048000"/>
          <a:ext cx="1905000" cy="595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00" name="Equation" r:id="rId9" imgW="1218671" imgH="380835" progId="Equation.3">
                  <p:embed/>
                </p:oleObj>
              </mc:Choice>
              <mc:Fallback>
                <p:oleObj name="Equation" r:id="rId9" imgW="1218671" imgH="380835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10400" y="3048000"/>
                        <a:ext cx="1905000" cy="595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394" name="Text Box 36"/>
          <p:cNvSpPr txBox="1">
            <a:spLocks noChangeArrowheads="1"/>
          </p:cNvSpPr>
          <p:nvPr/>
        </p:nvSpPr>
        <p:spPr bwMode="auto">
          <a:xfrm>
            <a:off x="5410200" y="31242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fontAlgn="base" hangingPunct="1"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en-US" altLang="en-US" sz="2400">
                <a:solidFill>
                  <a:srgbClr val="000000"/>
                </a:solidFill>
                <a:latin typeface="Arial" pitchFamily="34" charset="0"/>
              </a:rPr>
              <a:t>Disparity:</a:t>
            </a:r>
          </a:p>
        </p:txBody>
      </p:sp>
    </p:spTree>
    <p:extLst>
      <p:ext uri="{BB962C8B-B14F-4D97-AF65-F5344CB8AC3E}">
        <p14:creationId xmlns:p14="http://schemas.microsoft.com/office/powerpoint/2010/main" val="3861802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4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4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4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94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87" grpId="0" autoUpdateAnimBg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-7620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 sz="4000" smtClean="0"/>
              <a:t>Using these constraints we can use matching for stereo</a:t>
            </a:r>
          </a:p>
        </p:txBody>
      </p:sp>
      <p:pic>
        <p:nvPicPr>
          <p:cNvPr id="22531" name="Picture 3" descr="lincoln_ful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1063625"/>
            <a:ext cx="5029200" cy="289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8676" name="Group 4"/>
          <p:cNvGrpSpPr>
            <a:grpSpLocks/>
          </p:cNvGrpSpPr>
          <p:nvPr/>
        </p:nvGrpSpPr>
        <p:grpSpPr bwMode="auto">
          <a:xfrm>
            <a:off x="685800" y="2895600"/>
            <a:ext cx="7772400" cy="1524000"/>
            <a:chOff x="432" y="1968"/>
            <a:chExt cx="4896" cy="960"/>
          </a:xfrm>
        </p:grpSpPr>
        <p:sp>
          <p:nvSpPr>
            <p:cNvPr id="22545" name="Rectangle 5"/>
            <p:cNvSpPr>
              <a:spLocks noChangeArrowheads="1"/>
            </p:cNvSpPr>
            <p:nvPr/>
          </p:nvSpPr>
          <p:spPr bwMode="auto">
            <a:xfrm>
              <a:off x="432" y="2640"/>
              <a:ext cx="489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marL="457200" indent="-457200"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800100" indent="-34290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219200" indent="-3048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38300" indent="-2667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 sz="2000">
                  <a:latin typeface="Arial" pitchFamily="34" charset="0"/>
                </a:rPr>
                <a:t>For each epipolar line</a:t>
              </a:r>
            </a:p>
          </p:txBody>
        </p:sp>
        <p:sp>
          <p:nvSpPr>
            <p:cNvPr id="22546" name="Line 6"/>
            <p:cNvSpPr>
              <a:spLocks noChangeShapeType="1"/>
            </p:cNvSpPr>
            <p:nvPr/>
          </p:nvSpPr>
          <p:spPr bwMode="auto">
            <a:xfrm>
              <a:off x="1296" y="1968"/>
              <a:ext cx="3168" cy="0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8679" name="Oval 7"/>
          <p:cNvSpPr>
            <a:spLocks noChangeArrowheads="1"/>
          </p:cNvSpPr>
          <p:nvPr/>
        </p:nvSpPr>
        <p:spPr bwMode="auto">
          <a:xfrm>
            <a:off x="5834063" y="2819400"/>
            <a:ext cx="76200" cy="76200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grpSp>
        <p:nvGrpSpPr>
          <p:cNvPr id="28680" name="Group 8"/>
          <p:cNvGrpSpPr>
            <a:grpSpLocks/>
          </p:cNvGrpSpPr>
          <p:nvPr/>
        </p:nvGrpSpPr>
        <p:grpSpPr bwMode="auto">
          <a:xfrm>
            <a:off x="685800" y="2819400"/>
            <a:ext cx="7772400" cy="1947863"/>
            <a:chOff x="432" y="1941"/>
            <a:chExt cx="4896" cy="1227"/>
          </a:xfrm>
        </p:grpSpPr>
        <p:sp>
          <p:nvSpPr>
            <p:cNvPr id="22543" name="Oval 9"/>
            <p:cNvSpPr>
              <a:spLocks noChangeArrowheads="1"/>
            </p:cNvSpPr>
            <p:nvPr/>
          </p:nvSpPr>
          <p:spPr bwMode="auto">
            <a:xfrm>
              <a:off x="2174" y="1941"/>
              <a:ext cx="48" cy="48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22544" name="Rectangle 10"/>
            <p:cNvSpPr>
              <a:spLocks noChangeArrowheads="1"/>
            </p:cNvSpPr>
            <p:nvPr/>
          </p:nvSpPr>
          <p:spPr bwMode="auto">
            <a:xfrm>
              <a:off x="432" y="2880"/>
              <a:ext cx="489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marL="457200" indent="-457200"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914400" indent="-45720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371600" indent="-4572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828800" indent="-4572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286000" indent="-4572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743200" indent="-4572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3200400" indent="-4572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657600" indent="-4572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4114800" indent="-4572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 sz="2000">
                  <a:latin typeface="Arial" pitchFamily="34" charset="0"/>
                </a:rPr>
                <a:t>	For each pixel in the left image</a:t>
              </a:r>
            </a:p>
          </p:txBody>
        </p:sp>
      </p:grpSp>
      <p:sp>
        <p:nvSpPr>
          <p:cNvPr id="28683" name="Rectangle 11"/>
          <p:cNvSpPr>
            <a:spLocks noChangeArrowheads="1"/>
          </p:cNvSpPr>
          <p:nvPr/>
        </p:nvSpPr>
        <p:spPr bwMode="auto">
          <a:xfrm>
            <a:off x="685800" y="4648200"/>
            <a:ext cx="8458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457200" indent="-457200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800100" indent="-34290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219200" indent="-3048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38300" indent="-2667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lvl="2"/>
            <a:r>
              <a:rPr lang="en-US" altLang="en-US" sz="1800">
                <a:latin typeface="Arial" pitchFamily="34" charset="0"/>
              </a:rPr>
              <a:t>compare with every pixel on same epipolar line in right image</a:t>
            </a:r>
          </a:p>
        </p:txBody>
      </p:sp>
      <p:sp>
        <p:nvSpPr>
          <p:cNvPr id="28684" name="Rectangle 12"/>
          <p:cNvSpPr>
            <a:spLocks noChangeArrowheads="1"/>
          </p:cNvSpPr>
          <p:nvPr/>
        </p:nvSpPr>
        <p:spPr bwMode="auto">
          <a:xfrm>
            <a:off x="685800" y="5029200"/>
            <a:ext cx="8458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457200" indent="-457200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800100" indent="-34290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219200" indent="-3048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38300" indent="-2667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lvl="2"/>
            <a:r>
              <a:rPr lang="en-US" altLang="en-US" sz="1800">
                <a:latin typeface="Arial" pitchFamily="34" charset="0"/>
              </a:rPr>
              <a:t>pick pixel with minimum match cost</a:t>
            </a:r>
          </a:p>
          <a:p>
            <a:pPr lvl="2"/>
            <a:r>
              <a:rPr lang="en-US" altLang="en-US" sz="1800">
                <a:latin typeface="Arial" pitchFamily="34" charset="0"/>
              </a:rPr>
              <a:t>This will never work, so:</a:t>
            </a:r>
          </a:p>
          <a:p>
            <a:pPr lvl="2"/>
            <a:endParaRPr lang="en-US" altLang="en-US" sz="1800">
              <a:latin typeface="Arial" pitchFamily="34" charset="0"/>
            </a:endParaRPr>
          </a:p>
          <a:p>
            <a:pPr lvl="2"/>
            <a:endParaRPr lang="en-US" altLang="en-US" sz="1800">
              <a:latin typeface="Arial" pitchFamily="34" charset="0"/>
            </a:endParaRPr>
          </a:p>
        </p:txBody>
      </p:sp>
      <p:grpSp>
        <p:nvGrpSpPr>
          <p:cNvPr id="28685" name="Group 13"/>
          <p:cNvGrpSpPr>
            <a:grpSpLocks/>
          </p:cNvGrpSpPr>
          <p:nvPr/>
        </p:nvGrpSpPr>
        <p:grpSpPr bwMode="auto">
          <a:xfrm>
            <a:off x="685800" y="2743200"/>
            <a:ext cx="8458200" cy="3200400"/>
            <a:chOff x="432" y="1872"/>
            <a:chExt cx="5328" cy="2016"/>
          </a:xfrm>
        </p:grpSpPr>
        <p:sp>
          <p:nvSpPr>
            <p:cNvPr id="22539" name="Rectangle 14"/>
            <p:cNvSpPr>
              <a:spLocks noChangeArrowheads="1"/>
            </p:cNvSpPr>
            <p:nvPr/>
          </p:nvSpPr>
          <p:spPr bwMode="auto">
            <a:xfrm>
              <a:off x="432" y="3600"/>
              <a:ext cx="532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marL="457200" indent="-457200"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800100" indent="-34290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219200" indent="-3048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38300" indent="-2667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>
                <a:buFontTx/>
                <a:buNone/>
              </a:pPr>
              <a:endParaRPr lang="en-US" altLang="en-US" sz="2000">
                <a:latin typeface="Arial" pitchFamily="34" charset="0"/>
              </a:endParaRPr>
            </a:p>
            <a:p>
              <a:pPr>
                <a:buFontTx/>
                <a:buNone/>
              </a:pPr>
              <a:r>
                <a:rPr lang="en-US" altLang="en-US" sz="2000">
                  <a:latin typeface="Arial" pitchFamily="34" charset="0"/>
                </a:rPr>
                <a:t>Improvement:  match </a:t>
              </a:r>
              <a:r>
                <a:rPr lang="en-US" altLang="en-US" sz="2000" b="1" i="1">
                  <a:latin typeface="Arial" pitchFamily="34" charset="0"/>
                </a:rPr>
                <a:t>windows</a:t>
              </a:r>
            </a:p>
          </p:txBody>
        </p:sp>
        <p:grpSp>
          <p:nvGrpSpPr>
            <p:cNvPr id="22540" name="Group 15"/>
            <p:cNvGrpSpPr>
              <a:grpSpLocks/>
            </p:cNvGrpSpPr>
            <p:nvPr/>
          </p:nvGrpSpPr>
          <p:grpSpPr bwMode="auto">
            <a:xfrm>
              <a:off x="2112" y="1872"/>
              <a:ext cx="1680" cy="192"/>
              <a:chOff x="2112" y="1872"/>
              <a:chExt cx="1680" cy="192"/>
            </a:xfrm>
          </p:grpSpPr>
          <p:sp>
            <p:nvSpPr>
              <p:cNvPr id="22541" name="Rectangle 16"/>
              <p:cNvSpPr>
                <a:spLocks noChangeArrowheads="1"/>
              </p:cNvSpPr>
              <p:nvPr/>
            </p:nvSpPr>
            <p:spPr bwMode="auto">
              <a:xfrm>
                <a:off x="2112" y="1872"/>
                <a:ext cx="192" cy="192"/>
              </a:xfrm>
              <a:prstGeom prst="rect">
                <a:avLst/>
              </a:prstGeom>
              <a:noFill/>
              <a:ln w="38100">
                <a:solidFill>
                  <a:srgbClr val="FFFF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22542" name="Rectangle 17"/>
              <p:cNvSpPr>
                <a:spLocks noChangeArrowheads="1"/>
              </p:cNvSpPr>
              <p:nvPr/>
            </p:nvSpPr>
            <p:spPr bwMode="auto">
              <a:xfrm>
                <a:off x="3600" y="1872"/>
                <a:ext cx="192" cy="192"/>
              </a:xfrm>
              <a:prstGeom prst="rect">
                <a:avLst/>
              </a:prstGeom>
              <a:noFill/>
              <a:ln w="38100">
                <a:solidFill>
                  <a:srgbClr val="FFFF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</p:grpSp>
      </p:grpSp>
      <p:sp>
        <p:nvSpPr>
          <p:cNvPr id="22538" name="Text Box 18"/>
          <p:cNvSpPr txBox="1">
            <a:spLocks noChangeArrowheads="1"/>
          </p:cNvSpPr>
          <p:nvPr/>
        </p:nvSpPr>
        <p:spPr bwMode="auto">
          <a:xfrm>
            <a:off x="3276600" y="6400800"/>
            <a:ext cx="2667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endParaRPr lang="en-US" altLang="en-US" sz="240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4820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6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6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6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679" grpId="0" animBg="1"/>
      <p:bldP spid="28683" grpId="0" build="p" autoUpdateAnimBg="0"/>
      <p:bldP spid="28684" grpId="0" build="p" autoUpdateAnimBg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ChangeArrowheads="1"/>
          </p:cNvSpPr>
          <p:nvPr/>
        </p:nvSpPr>
        <p:spPr bwMode="auto">
          <a:xfrm>
            <a:off x="304800" y="228600"/>
            <a:ext cx="6248400" cy="99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4400">
                <a:solidFill>
                  <a:srgbClr val="000000"/>
                </a:solidFill>
              </a:rPr>
              <a:t>Comparing Windows:</a:t>
            </a:r>
          </a:p>
        </p:txBody>
      </p:sp>
      <p:grpSp>
        <p:nvGrpSpPr>
          <p:cNvPr id="23555" name="Group 3"/>
          <p:cNvGrpSpPr>
            <a:grpSpLocks/>
          </p:cNvGrpSpPr>
          <p:nvPr/>
        </p:nvGrpSpPr>
        <p:grpSpPr bwMode="auto">
          <a:xfrm>
            <a:off x="6400800" y="152400"/>
            <a:ext cx="2025650" cy="1341438"/>
            <a:chOff x="2112" y="864"/>
            <a:chExt cx="1276" cy="845"/>
          </a:xfrm>
        </p:grpSpPr>
        <p:grpSp>
          <p:nvGrpSpPr>
            <p:cNvPr id="23563" name="Group 4"/>
            <p:cNvGrpSpPr>
              <a:grpSpLocks/>
            </p:cNvGrpSpPr>
            <p:nvPr/>
          </p:nvGrpSpPr>
          <p:grpSpPr bwMode="auto">
            <a:xfrm>
              <a:off x="2112" y="960"/>
              <a:ext cx="474" cy="403"/>
              <a:chOff x="4253" y="3504"/>
              <a:chExt cx="474" cy="403"/>
            </a:xfrm>
          </p:grpSpPr>
          <p:pic>
            <p:nvPicPr>
              <p:cNvPr id="23571" name="Picture 5" descr="cast-left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0000" t="52083" r="27083" b="18750"/>
              <a:stretch>
                <a:fillRect/>
              </a:stretch>
            </p:blipFill>
            <p:spPr bwMode="auto">
              <a:xfrm>
                <a:off x="4253" y="3505"/>
                <a:ext cx="474" cy="40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3572" name="Rectangle 6"/>
              <p:cNvSpPr>
                <a:spLocks noChangeArrowheads="1"/>
              </p:cNvSpPr>
              <p:nvPr/>
            </p:nvSpPr>
            <p:spPr bwMode="auto">
              <a:xfrm>
                <a:off x="4272" y="3504"/>
                <a:ext cx="432" cy="384"/>
              </a:xfrm>
              <a:prstGeom prst="rect">
                <a:avLst/>
              </a:prstGeom>
              <a:noFill/>
              <a:ln w="38100">
                <a:solidFill>
                  <a:srgbClr val="FF0066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eaLnBrk="1" fontAlgn="base" hangingPunct="1">
                  <a:spcBef>
                    <a:spcPct val="0"/>
                  </a:spcBef>
                  <a:spcAft>
                    <a:spcPct val="0"/>
                  </a:spcAft>
                  <a:buFontTx/>
                  <a:buNone/>
                </a:pPr>
                <a:endParaRPr lang="en-US" altLang="en-US" sz="240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23564" name="Group 7"/>
            <p:cNvGrpSpPr>
              <a:grpSpLocks/>
            </p:cNvGrpSpPr>
            <p:nvPr/>
          </p:nvGrpSpPr>
          <p:grpSpPr bwMode="auto">
            <a:xfrm>
              <a:off x="2928" y="960"/>
              <a:ext cx="460" cy="403"/>
              <a:chOff x="4416" y="3072"/>
              <a:chExt cx="460" cy="403"/>
            </a:xfrm>
          </p:grpSpPr>
          <p:pic>
            <p:nvPicPr>
              <p:cNvPr id="23569" name="Picture 8" descr="cast-right"/>
              <p:cNvPicPr preferRelativeResize="0"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1667" t="52083" r="36111" b="18750"/>
              <a:stretch>
                <a:fillRect/>
              </a:stretch>
            </p:blipFill>
            <p:spPr bwMode="auto">
              <a:xfrm>
                <a:off x="4416" y="3072"/>
                <a:ext cx="460" cy="4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3570" name="Rectangle 9"/>
              <p:cNvSpPr>
                <a:spLocks noChangeArrowheads="1"/>
              </p:cNvSpPr>
              <p:nvPr/>
            </p:nvSpPr>
            <p:spPr bwMode="auto">
              <a:xfrm>
                <a:off x="4416" y="3072"/>
                <a:ext cx="432" cy="384"/>
              </a:xfrm>
              <a:prstGeom prst="rect">
                <a:avLst/>
              </a:prstGeom>
              <a:noFill/>
              <a:ln w="38100">
                <a:solidFill>
                  <a:srgbClr val="00FF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eaLnBrk="1" fontAlgn="base" hangingPunct="1">
                  <a:spcBef>
                    <a:spcPct val="0"/>
                  </a:spcBef>
                  <a:spcAft>
                    <a:spcPct val="0"/>
                  </a:spcAft>
                  <a:buFontTx/>
                  <a:buNone/>
                </a:pPr>
                <a:endParaRPr lang="en-US" altLang="en-US" sz="240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29706" name="Text Box 10"/>
            <p:cNvSpPr txBox="1">
              <a:spLocks noChangeArrowheads="1"/>
            </p:cNvSpPr>
            <p:nvPr/>
          </p:nvSpPr>
          <p:spPr bwMode="auto">
            <a:xfrm>
              <a:off x="2630" y="1037"/>
              <a:ext cx="21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en-US" sz="2400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Comic Sans MS" pitchFamily="66" charset="0"/>
                </a:rPr>
                <a:t>=</a:t>
              </a:r>
            </a:p>
          </p:txBody>
        </p:sp>
        <p:sp>
          <p:nvSpPr>
            <p:cNvPr id="29707" name="Text Box 11"/>
            <p:cNvSpPr txBox="1">
              <a:spLocks noChangeArrowheads="1"/>
            </p:cNvSpPr>
            <p:nvPr/>
          </p:nvSpPr>
          <p:spPr bwMode="auto">
            <a:xfrm>
              <a:off x="2640" y="864"/>
              <a:ext cx="217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en-US" sz="2400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Comic Sans MS" pitchFamily="66" charset="0"/>
                </a:rPr>
                <a:t>?</a:t>
              </a:r>
            </a:p>
          </p:txBody>
        </p:sp>
        <p:sp>
          <p:nvSpPr>
            <p:cNvPr id="29708" name="Text Box 12"/>
            <p:cNvSpPr txBox="1">
              <a:spLocks noChangeArrowheads="1"/>
            </p:cNvSpPr>
            <p:nvPr/>
          </p:nvSpPr>
          <p:spPr bwMode="auto">
            <a:xfrm>
              <a:off x="2246" y="1421"/>
              <a:ext cx="21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en-US" sz="2400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Comic Sans MS" pitchFamily="66" charset="0"/>
                </a:rPr>
                <a:t>f</a:t>
              </a:r>
            </a:p>
          </p:txBody>
        </p:sp>
        <p:sp>
          <p:nvSpPr>
            <p:cNvPr id="29709" name="Text Box 13"/>
            <p:cNvSpPr txBox="1">
              <a:spLocks noChangeArrowheads="1"/>
            </p:cNvSpPr>
            <p:nvPr/>
          </p:nvSpPr>
          <p:spPr bwMode="auto">
            <a:xfrm>
              <a:off x="3072" y="1392"/>
              <a:ext cx="21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en-US" sz="2400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Comic Sans MS" pitchFamily="66" charset="0"/>
                </a:rPr>
                <a:t>g</a:t>
              </a:r>
            </a:p>
          </p:txBody>
        </p:sp>
      </p:grpSp>
      <p:pic>
        <p:nvPicPr>
          <p:cNvPr id="29710" name="Picture 14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2514600"/>
            <a:ext cx="4859338" cy="774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9711" name="Group 15"/>
          <p:cNvGrpSpPr>
            <a:grpSpLocks/>
          </p:cNvGrpSpPr>
          <p:nvPr/>
        </p:nvGrpSpPr>
        <p:grpSpPr bwMode="auto">
          <a:xfrm>
            <a:off x="6324600" y="2514600"/>
            <a:ext cx="1604963" cy="1752600"/>
            <a:chOff x="4656" y="2400"/>
            <a:chExt cx="1011" cy="1104"/>
          </a:xfrm>
        </p:grpSpPr>
        <p:sp>
          <p:nvSpPr>
            <p:cNvPr id="23561" name="AutoShape 16"/>
            <p:cNvSpPr>
              <a:spLocks/>
            </p:cNvSpPr>
            <p:nvPr/>
          </p:nvSpPr>
          <p:spPr bwMode="auto">
            <a:xfrm>
              <a:off x="4656" y="2400"/>
              <a:ext cx="144" cy="1104"/>
            </a:xfrm>
            <a:prstGeom prst="rightBrace">
              <a:avLst>
                <a:gd name="adj1" fmla="val 63889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endParaRPr lang="en-US" altLang="en-US" sz="2400">
                <a:solidFill>
                  <a:srgbClr val="000000"/>
                </a:solidFill>
              </a:endParaRPr>
            </a:p>
          </p:txBody>
        </p:sp>
        <p:sp>
          <p:nvSpPr>
            <p:cNvPr id="29713" name="Text Box 17"/>
            <p:cNvSpPr txBox="1">
              <a:spLocks noChangeArrowheads="1"/>
            </p:cNvSpPr>
            <p:nvPr/>
          </p:nvSpPr>
          <p:spPr bwMode="auto">
            <a:xfrm>
              <a:off x="4901" y="2688"/>
              <a:ext cx="766" cy="5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en-US" sz="2400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Comic Sans MS" pitchFamily="66" charset="0"/>
                </a:rPr>
                <a:t>Most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en-US" sz="2400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Comic Sans MS" pitchFamily="66" charset="0"/>
                </a:rPr>
                <a:t>popular</a:t>
              </a:r>
            </a:p>
          </p:txBody>
        </p:sp>
      </p:grpSp>
      <p:pic>
        <p:nvPicPr>
          <p:cNvPr id="29714" name="Picture 18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6438" y="3578225"/>
            <a:ext cx="3825875" cy="741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3559" name="Text Box 19"/>
          <p:cNvSpPr txBox="1">
            <a:spLocks noChangeArrowheads="1"/>
          </p:cNvSpPr>
          <p:nvPr/>
        </p:nvSpPr>
        <p:spPr bwMode="auto">
          <a:xfrm>
            <a:off x="2667000" y="6096000"/>
            <a:ext cx="3124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fontAlgn="base" hangingPunct="1">
              <a:spcBef>
                <a:spcPct val="50000"/>
              </a:spcBef>
              <a:spcAft>
                <a:spcPct val="0"/>
              </a:spcAft>
              <a:buFontTx/>
              <a:buNone/>
            </a:pPr>
            <a:endParaRPr lang="en-US" altLang="en-US" sz="240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23560" name="Text Box 20"/>
          <p:cNvSpPr txBox="1">
            <a:spLocks noChangeArrowheads="1"/>
          </p:cNvSpPr>
          <p:nvPr/>
        </p:nvSpPr>
        <p:spPr bwMode="auto">
          <a:xfrm>
            <a:off x="457200" y="4419600"/>
            <a:ext cx="777240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fontAlgn="base" hangingPunct="1">
              <a:spcBef>
                <a:spcPct val="50000"/>
              </a:spcBef>
              <a:spcAft>
                <a:spcPct val="0"/>
              </a:spcAft>
              <a:buFontTx/>
              <a:buNone/>
            </a:pPr>
            <a:r>
              <a:rPr lang="en-US" altLang="en-US" sz="2400">
                <a:solidFill>
                  <a:srgbClr val="000000"/>
                </a:solidFill>
                <a:latin typeface="Arial" pitchFamily="34" charset="0"/>
              </a:rPr>
              <a:t>For each window, match to closest window on epipolar line in other image.</a:t>
            </a:r>
          </a:p>
        </p:txBody>
      </p:sp>
    </p:spTree>
    <p:extLst>
      <p:ext uri="{BB962C8B-B14F-4D97-AF65-F5344CB8AC3E}">
        <p14:creationId xmlns:p14="http://schemas.microsoft.com/office/powerpoint/2010/main" val="4274875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7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7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97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97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97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97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3" descr="txp_fig.bmp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2133600"/>
            <a:ext cx="3838575" cy="744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1748" name="Text Box 4"/>
          <p:cNvSpPr txBox="1">
            <a:spLocks noChangeArrowheads="1"/>
          </p:cNvSpPr>
          <p:nvPr/>
        </p:nvSpPr>
        <p:spPr bwMode="auto">
          <a:xfrm>
            <a:off x="609600" y="3048000"/>
            <a:ext cx="47926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24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</a:rPr>
              <a:t>It is closely related to the SSD:</a:t>
            </a:r>
          </a:p>
        </p:txBody>
      </p:sp>
      <p:pic>
        <p:nvPicPr>
          <p:cNvPr id="24580" name="Picture 5" descr="txp_fig.bmp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3886200"/>
            <a:ext cx="4740275" cy="973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581" name="Picture 6" descr="txp_fig.bmp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5029200"/>
            <a:ext cx="6865938" cy="973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31751" name="Group 7"/>
          <p:cNvGrpSpPr>
            <a:grpSpLocks/>
          </p:cNvGrpSpPr>
          <p:nvPr/>
        </p:nvGrpSpPr>
        <p:grpSpPr bwMode="auto">
          <a:xfrm>
            <a:off x="5181600" y="2590800"/>
            <a:ext cx="3505200" cy="3810000"/>
            <a:chOff x="3264" y="1632"/>
            <a:chExt cx="2208" cy="2400"/>
          </a:xfrm>
        </p:grpSpPr>
        <p:sp>
          <p:nvSpPr>
            <p:cNvPr id="24588" name="Oval 8"/>
            <p:cNvSpPr>
              <a:spLocks noChangeArrowheads="1"/>
            </p:cNvSpPr>
            <p:nvPr/>
          </p:nvSpPr>
          <p:spPr bwMode="auto">
            <a:xfrm>
              <a:off x="4176" y="2832"/>
              <a:ext cx="1296" cy="12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endParaRPr lang="en-US" altLang="en-US" sz="2400">
                <a:solidFill>
                  <a:srgbClr val="000000"/>
                </a:solidFill>
              </a:endParaRPr>
            </a:p>
          </p:txBody>
        </p:sp>
        <p:sp>
          <p:nvSpPr>
            <p:cNvPr id="24589" name="Line 9"/>
            <p:cNvSpPr>
              <a:spLocks noChangeShapeType="1"/>
            </p:cNvSpPr>
            <p:nvPr/>
          </p:nvSpPr>
          <p:spPr bwMode="auto">
            <a:xfrm flipH="1" flipV="1">
              <a:off x="3264" y="1632"/>
              <a:ext cx="1632" cy="12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</p:grpSp>
      <p:sp>
        <p:nvSpPr>
          <p:cNvPr id="24583" name="Text Box 10"/>
          <p:cNvSpPr txBox="1">
            <a:spLocks noChangeArrowheads="1"/>
          </p:cNvSpPr>
          <p:nvPr/>
        </p:nvSpPr>
        <p:spPr bwMode="auto">
          <a:xfrm>
            <a:off x="685800" y="1981200"/>
            <a:ext cx="14176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2400">
                <a:solidFill>
                  <a:srgbClr val="000000"/>
                </a:solidFill>
              </a:rPr>
              <a:t>Maximize</a:t>
            </a:r>
          </a:p>
        </p:txBody>
      </p:sp>
      <p:pic>
        <p:nvPicPr>
          <p:cNvPr id="24584" name="Picture 11" descr="txp_fig.bmp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762000"/>
            <a:ext cx="3665538" cy="788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4585" name="Text Box 12"/>
          <p:cNvSpPr txBox="1">
            <a:spLocks noChangeArrowheads="1"/>
          </p:cNvSpPr>
          <p:nvPr/>
        </p:nvSpPr>
        <p:spPr bwMode="auto">
          <a:xfrm>
            <a:off x="6629400" y="2133600"/>
            <a:ext cx="22733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2400">
                <a:solidFill>
                  <a:srgbClr val="000000"/>
                </a:solidFill>
              </a:rPr>
              <a:t>Cross correlation</a:t>
            </a:r>
          </a:p>
        </p:txBody>
      </p:sp>
      <p:sp>
        <p:nvSpPr>
          <p:cNvPr id="24586" name="Text Box 13"/>
          <p:cNvSpPr txBox="1">
            <a:spLocks noChangeArrowheads="1"/>
          </p:cNvSpPr>
          <p:nvPr/>
        </p:nvSpPr>
        <p:spPr bwMode="auto">
          <a:xfrm>
            <a:off x="669925" y="803275"/>
            <a:ext cx="14430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2400">
                <a:solidFill>
                  <a:srgbClr val="000000"/>
                </a:solidFill>
              </a:rPr>
              <a:t>Minimize </a:t>
            </a:r>
          </a:p>
        </p:txBody>
      </p:sp>
      <p:sp>
        <p:nvSpPr>
          <p:cNvPr id="24587" name="Text Box 14"/>
          <p:cNvSpPr txBox="1">
            <a:spLocks noChangeArrowheads="1"/>
          </p:cNvSpPr>
          <p:nvPr/>
        </p:nvSpPr>
        <p:spPr bwMode="auto">
          <a:xfrm>
            <a:off x="6537325" y="879475"/>
            <a:ext cx="2224088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2400">
                <a:solidFill>
                  <a:srgbClr val="000000"/>
                </a:solidFill>
              </a:rPr>
              <a:t>Sum of Squared 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2400">
                <a:solidFill>
                  <a:srgbClr val="000000"/>
                </a:solidFill>
              </a:rPr>
              <a:t>Differences</a:t>
            </a:r>
          </a:p>
        </p:txBody>
      </p:sp>
    </p:spTree>
    <p:extLst>
      <p:ext uri="{BB962C8B-B14F-4D97-AF65-F5344CB8AC3E}">
        <p14:creationId xmlns:p14="http://schemas.microsoft.com/office/powerpoint/2010/main" val="2489230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17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17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Failures of correspondence search</a:t>
            </a:r>
          </a:p>
        </p:txBody>
      </p:sp>
      <p:pic>
        <p:nvPicPr>
          <p:cNvPr id="62464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1074738"/>
            <a:ext cx="3733800" cy="2147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24645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495800" y="1066800"/>
            <a:ext cx="4191000" cy="2152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24646" name="Text Box 6"/>
          <p:cNvSpPr txBox="1">
            <a:spLocks noChangeArrowheads="1"/>
          </p:cNvSpPr>
          <p:nvPr/>
        </p:nvSpPr>
        <p:spPr bwMode="auto">
          <a:xfrm>
            <a:off x="838200" y="3276600"/>
            <a:ext cx="2997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Textureless surfaces</a:t>
            </a:r>
          </a:p>
        </p:txBody>
      </p:sp>
      <p:sp>
        <p:nvSpPr>
          <p:cNvPr id="624647" name="Text Box 7"/>
          <p:cNvSpPr txBox="1">
            <a:spLocks noChangeArrowheads="1"/>
          </p:cNvSpPr>
          <p:nvPr/>
        </p:nvSpPr>
        <p:spPr bwMode="auto">
          <a:xfrm>
            <a:off x="4953000" y="3198813"/>
            <a:ext cx="31003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Occlusions, repetition</a:t>
            </a:r>
          </a:p>
        </p:txBody>
      </p:sp>
      <p:sp>
        <p:nvSpPr>
          <p:cNvPr id="624648" name="Text Box 8"/>
          <p:cNvSpPr txBox="1">
            <a:spLocks noChangeArrowheads="1"/>
          </p:cNvSpPr>
          <p:nvPr/>
        </p:nvSpPr>
        <p:spPr bwMode="auto">
          <a:xfrm>
            <a:off x="1763713" y="6248400"/>
            <a:ext cx="547528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Non-Lambertian surfaces, specularities</a:t>
            </a:r>
          </a:p>
        </p:txBody>
      </p:sp>
      <p:pic>
        <p:nvPicPr>
          <p:cNvPr id="624652" name="Picture 1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066800" y="3886200"/>
            <a:ext cx="2268538" cy="2417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24653" name="Picture 1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448050" y="3886200"/>
            <a:ext cx="2268538" cy="2417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24654" name="Picture 14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867400" y="3886200"/>
            <a:ext cx="2257425" cy="238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091306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4646" grpId="0"/>
      <p:bldP spid="624647" grpId="0"/>
      <p:bldP spid="62464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80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11175" y="3468688"/>
            <a:ext cx="8247063" cy="3389312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3200" dirty="0"/>
              <a:t>Background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 altLang="en-US" dirty="0"/>
              <a:t>The lens optical axis does not coincide with the sensor 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endParaRPr lang="en-US" altLang="en-US" sz="3200" dirty="0"/>
          </a:p>
          <a:p>
            <a:pPr>
              <a:lnSpc>
                <a:spcPct val="90000"/>
              </a:lnSpc>
            </a:pPr>
            <a:r>
              <a:rPr lang="en-US" altLang="en-US" sz="3200" dirty="0"/>
              <a:t>We model this using a 3x3 matrix the </a:t>
            </a:r>
            <a:r>
              <a:rPr lang="en-US" altLang="en-US" sz="2400" b="1" i="1" dirty="0"/>
              <a:t>Calibration matrix</a:t>
            </a:r>
            <a:r>
              <a:rPr lang="en-US" altLang="en-US" sz="3200" b="1" i="1" dirty="0"/>
              <a:t> 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endParaRPr lang="en-US" altLang="en-US" sz="3200" b="1" i="1" dirty="0"/>
          </a:p>
          <a:p>
            <a:pPr>
              <a:lnSpc>
                <a:spcPct val="90000"/>
              </a:lnSpc>
            </a:pPr>
            <a:endParaRPr lang="he-IL" altLang="en-US" sz="3200" dirty="0"/>
          </a:p>
        </p:txBody>
      </p:sp>
      <p:pic>
        <p:nvPicPr>
          <p:cNvPr id="588806" name="Picture 6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292725" y="346075"/>
            <a:ext cx="3819525" cy="36385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8880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7813"/>
            <a:ext cx="8686800" cy="1989137"/>
          </a:xfrm>
          <a:solidFill>
            <a:schemeClr val="bg1"/>
          </a:solidFill>
        </p:spPr>
        <p:txBody>
          <a:bodyPr/>
          <a:lstStyle/>
          <a:p>
            <a:r>
              <a:rPr lang="en-US" altLang="en-US"/>
              <a:t>Camera Internal Parameters </a:t>
            </a:r>
            <a:br>
              <a:rPr lang="en-US" altLang="en-US"/>
            </a:br>
            <a:r>
              <a:rPr lang="en-US" altLang="en-US"/>
              <a:t>or Calibration matrix </a:t>
            </a:r>
          </a:p>
        </p:txBody>
      </p:sp>
    </p:spTree>
    <p:extLst>
      <p:ext uri="{BB962C8B-B14F-4D97-AF65-F5344CB8AC3E}">
        <p14:creationId xmlns:p14="http://schemas.microsoft.com/office/powerpoint/2010/main" val="35373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Effect of window size</a:t>
            </a:r>
          </a:p>
        </p:txBody>
      </p:sp>
      <p:sp>
        <p:nvSpPr>
          <p:cNvPr id="396292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533400" y="4114800"/>
            <a:ext cx="6553200" cy="2438400"/>
          </a:xfrm>
        </p:spPr>
        <p:txBody>
          <a:bodyPr/>
          <a:lstStyle/>
          <a:p>
            <a:pPr lvl="1"/>
            <a:r>
              <a:rPr lang="en-US" smtClean="0"/>
              <a:t>Smaller window</a:t>
            </a:r>
          </a:p>
          <a:p>
            <a:pPr lvl="2">
              <a:buFont typeface="Times New Roman" pitchFamily="18" charset="0"/>
              <a:buChar char="+"/>
            </a:pPr>
            <a:r>
              <a:rPr lang="en-US" smtClean="0"/>
              <a:t> More detail</a:t>
            </a:r>
          </a:p>
          <a:p>
            <a:pPr lvl="2"/>
            <a:r>
              <a:rPr lang="en-US" smtClean="0"/>
              <a:t> More noise</a:t>
            </a:r>
            <a:br>
              <a:rPr lang="en-US" smtClean="0"/>
            </a:br>
            <a:endParaRPr lang="en-US" smtClean="0"/>
          </a:p>
          <a:p>
            <a:pPr lvl="1"/>
            <a:r>
              <a:rPr lang="en-US" smtClean="0"/>
              <a:t>Larger window</a:t>
            </a:r>
          </a:p>
          <a:p>
            <a:pPr lvl="2">
              <a:buFont typeface="Times New Roman" pitchFamily="18" charset="0"/>
              <a:buChar char="+"/>
            </a:pPr>
            <a:r>
              <a:rPr lang="en-US" smtClean="0"/>
              <a:t> Smoother disparity maps</a:t>
            </a:r>
          </a:p>
          <a:p>
            <a:pPr lvl="2"/>
            <a:r>
              <a:rPr lang="en-US" smtClean="0"/>
              <a:t> Less detail</a:t>
            </a:r>
          </a:p>
        </p:txBody>
      </p:sp>
      <p:pic>
        <p:nvPicPr>
          <p:cNvPr id="30724" name="Picture 5" descr="sri2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3400" y="1057275"/>
            <a:ext cx="2522538" cy="2295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25" name="Picture 2" descr="SSDWindowSize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352800" y="1012825"/>
            <a:ext cx="5562600" cy="2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26" name="Text Box 6"/>
          <p:cNvSpPr txBox="1">
            <a:spLocks noChangeArrowheads="1"/>
          </p:cNvSpPr>
          <p:nvPr/>
        </p:nvSpPr>
        <p:spPr bwMode="auto">
          <a:xfrm>
            <a:off x="4191000" y="3505200"/>
            <a:ext cx="94773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  <a:latin typeface="Times New Roman" pitchFamily="18" charset="0"/>
              </a:rPr>
              <a:t>W = 3</a:t>
            </a:r>
          </a:p>
        </p:txBody>
      </p:sp>
      <p:sp>
        <p:nvSpPr>
          <p:cNvPr id="30727" name="Text Box 7"/>
          <p:cNvSpPr txBox="1">
            <a:spLocks noChangeArrowheads="1"/>
          </p:cNvSpPr>
          <p:nvPr/>
        </p:nvSpPr>
        <p:spPr bwMode="auto">
          <a:xfrm>
            <a:off x="6977063" y="3505200"/>
            <a:ext cx="110013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  <a:latin typeface="Times New Roman" pitchFamily="18" charset="0"/>
              </a:rPr>
              <a:t>W = 20</a:t>
            </a:r>
          </a:p>
        </p:txBody>
      </p:sp>
      <p:pic>
        <p:nvPicPr>
          <p:cNvPr id="30728" name="Picture 9" descr="sri2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5800" y="1209675"/>
            <a:ext cx="2522538" cy="229552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38464479"/>
      </p:ext>
    </p:extLst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2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2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29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29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29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29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6292" grpId="0" build="p" bldLvl="2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-22860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 smtClean="0"/>
              <a:t>Stereo results</a:t>
            </a:r>
          </a:p>
        </p:txBody>
      </p:sp>
      <p:pic>
        <p:nvPicPr>
          <p:cNvPr id="27651" name="Picture 3" descr="tru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3163" y="2397125"/>
            <a:ext cx="3644900" cy="2640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52" name="Text Box 4"/>
          <p:cNvSpPr txBox="1">
            <a:spLocks noChangeArrowheads="1"/>
          </p:cNvSpPr>
          <p:nvPr/>
        </p:nvSpPr>
        <p:spPr bwMode="auto">
          <a:xfrm>
            <a:off x="6096000" y="5500688"/>
            <a:ext cx="17668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2400">
                <a:solidFill>
                  <a:srgbClr val="000000"/>
                </a:solidFill>
              </a:rPr>
              <a:t>Ground truth</a:t>
            </a:r>
          </a:p>
        </p:txBody>
      </p:sp>
      <p:sp>
        <p:nvSpPr>
          <p:cNvPr id="27653" name="Text Box 5"/>
          <p:cNvSpPr txBox="1">
            <a:spLocks noChangeArrowheads="1"/>
          </p:cNvSpPr>
          <p:nvPr/>
        </p:nvSpPr>
        <p:spPr bwMode="auto">
          <a:xfrm>
            <a:off x="1524000" y="5500688"/>
            <a:ext cx="9112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2400">
                <a:solidFill>
                  <a:srgbClr val="000000"/>
                </a:solidFill>
              </a:rPr>
              <a:t>Scene</a:t>
            </a:r>
          </a:p>
        </p:txBody>
      </p:sp>
      <p:sp>
        <p:nvSpPr>
          <p:cNvPr id="27654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457200" y="1143000"/>
            <a:ext cx="8686800" cy="1143000"/>
          </a:xfrm>
        </p:spPr>
        <p:txBody>
          <a:bodyPr/>
          <a:lstStyle/>
          <a:p>
            <a:pPr lvl="1" eaLnBrk="1" hangingPunct="1"/>
            <a:r>
              <a:rPr lang="en-US" altLang="en-US" smtClean="0"/>
              <a:t>Data from University of Tsukuba</a:t>
            </a:r>
          </a:p>
          <a:p>
            <a:pPr lvl="1" eaLnBrk="1" hangingPunct="1">
              <a:buFontTx/>
              <a:buNone/>
            </a:pPr>
            <a:endParaRPr lang="en-US" altLang="en-US" smtClean="0"/>
          </a:p>
        </p:txBody>
      </p:sp>
      <p:pic>
        <p:nvPicPr>
          <p:cNvPr id="27655" name="Picture 7" descr="scene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863" y="2209800"/>
            <a:ext cx="4021137" cy="301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56" name="Rectangle 8"/>
          <p:cNvSpPr>
            <a:spLocks noChangeArrowheads="1"/>
          </p:cNvSpPr>
          <p:nvPr/>
        </p:nvSpPr>
        <p:spPr bwMode="auto">
          <a:xfrm>
            <a:off x="4040188" y="6172200"/>
            <a:ext cx="10652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2400">
                <a:solidFill>
                  <a:srgbClr val="000000"/>
                </a:solidFill>
                <a:latin typeface="Arial" pitchFamily="34" charset="0"/>
              </a:rPr>
              <a:t>(Seitz)</a:t>
            </a:r>
          </a:p>
        </p:txBody>
      </p:sp>
    </p:spTree>
    <p:extLst>
      <p:ext uri="{BB962C8B-B14F-4D97-AF65-F5344CB8AC3E}">
        <p14:creationId xmlns:p14="http://schemas.microsoft.com/office/powerpoint/2010/main" val="702970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8100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 smtClean="0"/>
              <a:t>Results with window correlation</a:t>
            </a:r>
          </a:p>
        </p:txBody>
      </p:sp>
      <p:graphicFrame>
        <p:nvGraphicFramePr>
          <p:cNvPr id="28675" name="Object 3"/>
          <p:cNvGraphicFramePr>
            <a:graphicFrameLocks noChangeAspect="1"/>
          </p:cNvGraphicFramePr>
          <p:nvPr/>
        </p:nvGraphicFramePr>
        <p:xfrm>
          <a:off x="4568825" y="1676400"/>
          <a:ext cx="4422775" cy="3201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14" name="Image" r:id="rId3" imgW="4422167" imgH="3202259" progId="Photoshop.Image.4">
                  <p:embed/>
                </p:oleObj>
              </mc:Choice>
              <mc:Fallback>
                <p:oleObj name="Image" r:id="rId3" imgW="4422167" imgH="3202259" progId="Photoshop.Image.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68825" y="1676400"/>
                        <a:ext cx="4422775" cy="32019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676" name="Text Box 4"/>
          <p:cNvSpPr txBox="1">
            <a:spLocks noChangeArrowheads="1"/>
          </p:cNvSpPr>
          <p:nvPr/>
        </p:nvSpPr>
        <p:spPr bwMode="auto">
          <a:xfrm>
            <a:off x="674688" y="5334000"/>
            <a:ext cx="3236912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2400">
                <a:solidFill>
                  <a:srgbClr val="000000"/>
                </a:solidFill>
              </a:rPr>
              <a:t>Window-based matching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2400">
                <a:solidFill>
                  <a:srgbClr val="000000"/>
                </a:solidFill>
              </a:rPr>
              <a:t>(best window size)</a:t>
            </a:r>
          </a:p>
        </p:txBody>
      </p:sp>
      <p:graphicFrame>
        <p:nvGraphicFramePr>
          <p:cNvPr id="28677" name="Object 5"/>
          <p:cNvGraphicFramePr>
            <a:graphicFrameLocks noChangeAspect="1"/>
          </p:cNvGraphicFramePr>
          <p:nvPr/>
        </p:nvGraphicFramePr>
        <p:xfrm>
          <a:off x="73025" y="1676400"/>
          <a:ext cx="4422775" cy="3201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15" name="Image" r:id="rId5" imgW="4422167" imgH="3202259" progId="Photoshop.Image.4">
                  <p:embed/>
                </p:oleObj>
              </mc:Choice>
              <mc:Fallback>
                <p:oleObj name="Image" r:id="rId5" imgW="4422167" imgH="3202259" progId="Photoshop.Image.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025" y="1676400"/>
                        <a:ext cx="4422775" cy="32019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678" name="Text Box 6"/>
          <p:cNvSpPr txBox="1">
            <a:spLocks noChangeArrowheads="1"/>
          </p:cNvSpPr>
          <p:nvPr/>
        </p:nvSpPr>
        <p:spPr bwMode="auto">
          <a:xfrm>
            <a:off x="5940425" y="5334000"/>
            <a:ext cx="17668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2400">
                <a:solidFill>
                  <a:srgbClr val="000000"/>
                </a:solidFill>
              </a:rPr>
              <a:t>Ground truth</a:t>
            </a:r>
          </a:p>
        </p:txBody>
      </p:sp>
      <p:sp>
        <p:nvSpPr>
          <p:cNvPr id="28679" name="Rectangle 7"/>
          <p:cNvSpPr>
            <a:spLocks noChangeArrowheads="1"/>
          </p:cNvSpPr>
          <p:nvPr/>
        </p:nvSpPr>
        <p:spPr bwMode="auto">
          <a:xfrm>
            <a:off x="4040188" y="6019800"/>
            <a:ext cx="10652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2400">
                <a:solidFill>
                  <a:srgbClr val="000000"/>
                </a:solidFill>
                <a:latin typeface="Arial" pitchFamily="34" charset="0"/>
              </a:rPr>
              <a:t>(Seitz)</a:t>
            </a:r>
          </a:p>
        </p:txBody>
      </p:sp>
    </p:spTree>
    <p:extLst>
      <p:ext uri="{BB962C8B-B14F-4D97-AF65-F5344CB8AC3E}">
        <p14:creationId xmlns:p14="http://schemas.microsoft.com/office/powerpoint/2010/main" val="3971743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Better methods exist...</a:t>
            </a:r>
          </a:p>
        </p:txBody>
      </p:sp>
      <p:graphicFrame>
        <p:nvGraphicFramePr>
          <p:cNvPr id="5122" name="Object 3"/>
          <p:cNvGraphicFramePr>
            <a:graphicFrameLocks noChangeAspect="1"/>
          </p:cNvGraphicFramePr>
          <p:nvPr/>
        </p:nvGraphicFramePr>
        <p:xfrm>
          <a:off x="4492625" y="1219200"/>
          <a:ext cx="4422775" cy="3201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36" name="Image" r:id="rId4" imgW="4422167" imgH="3202259" progId="">
                  <p:embed/>
                </p:oleObj>
              </mc:Choice>
              <mc:Fallback>
                <p:oleObj name="Image" r:id="rId4" imgW="4422167" imgH="3202259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92625" y="1219200"/>
                        <a:ext cx="4422775" cy="32019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24" name="Text Box 4"/>
          <p:cNvSpPr txBox="1">
            <a:spLocks noChangeArrowheads="1"/>
          </p:cNvSpPr>
          <p:nvPr/>
        </p:nvSpPr>
        <p:spPr bwMode="auto">
          <a:xfrm>
            <a:off x="381000" y="4495800"/>
            <a:ext cx="4191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Graph cuts</a:t>
            </a:r>
            <a:endParaRPr lang="en-US" sz="1400">
              <a:solidFill>
                <a:srgbClr val="000000"/>
              </a:solidFill>
              <a:sym typeface="Symbol" pitchFamily="18" charset="2"/>
            </a:endParaRPr>
          </a:p>
        </p:txBody>
      </p:sp>
      <p:sp>
        <p:nvSpPr>
          <p:cNvPr id="5125" name="Text Box 6"/>
          <p:cNvSpPr txBox="1">
            <a:spLocks noChangeArrowheads="1"/>
          </p:cNvSpPr>
          <p:nvPr/>
        </p:nvSpPr>
        <p:spPr bwMode="auto">
          <a:xfrm>
            <a:off x="5876925" y="4494213"/>
            <a:ext cx="18954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Ground truth</a:t>
            </a:r>
          </a:p>
        </p:txBody>
      </p:sp>
      <p:pic>
        <p:nvPicPr>
          <p:cNvPr id="5126" name="Picture 8"/>
          <p:cNvPicPr>
            <a:picLocks noGrp="1" noChangeAspect="1" noChangeArrowheads="1"/>
          </p:cNvPicPr>
          <p:nvPr>
            <p:ph idx="1"/>
          </p:nvPr>
        </p:nvPicPr>
        <p:blipFill>
          <a:blip r:embed="rId6" cstate="print"/>
          <a:srcRect/>
          <a:stretch>
            <a:fillRect/>
          </a:stretch>
        </p:blipFill>
        <p:spPr>
          <a:xfrm>
            <a:off x="304800" y="1219200"/>
            <a:ext cx="4114800" cy="3194050"/>
          </a:xfrm>
          <a:noFill/>
        </p:spPr>
      </p:pic>
      <p:sp>
        <p:nvSpPr>
          <p:cNvPr id="5127" name="Rectangle 10"/>
          <p:cNvSpPr>
            <a:spLocks noChangeArrowheads="1"/>
          </p:cNvSpPr>
          <p:nvPr/>
        </p:nvSpPr>
        <p:spPr bwMode="auto">
          <a:xfrm>
            <a:off x="347663" y="6332538"/>
            <a:ext cx="81724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lvl="2" eaLnBrk="0" fontAlgn="base" hangingPunct="0">
              <a:spcBef>
                <a:spcPct val="20000"/>
              </a:spcBef>
              <a:spcAft>
                <a:spcPct val="0"/>
              </a:spcAft>
            </a:pPr>
            <a:r>
              <a:rPr lang="en-US" sz="2000">
                <a:solidFill>
                  <a:srgbClr val="000000"/>
                </a:solidFill>
                <a:ea typeface="Arial Unicode MS" pitchFamily="34" charset="-128"/>
                <a:cs typeface="Arial Unicode MS" pitchFamily="34" charset="-128"/>
              </a:rPr>
              <a:t>For the latest and greatest:  </a:t>
            </a:r>
            <a:r>
              <a:rPr lang="en-US" sz="2000">
                <a:solidFill>
                  <a:srgbClr val="000000"/>
                </a:solidFill>
                <a:ea typeface="Arial Unicode MS" pitchFamily="34" charset="-128"/>
                <a:cs typeface="Arial Unicode MS" pitchFamily="34" charset="-128"/>
                <a:hlinkClick r:id="rId7"/>
              </a:rPr>
              <a:t>http://www.middlebury.edu/stereo/</a:t>
            </a:r>
            <a:r>
              <a:rPr lang="en-US" sz="2000">
                <a:solidFill>
                  <a:srgbClr val="000000"/>
                </a:solidFill>
                <a:ea typeface="Arial Unicode MS" pitchFamily="34" charset="-128"/>
                <a:cs typeface="Arial Unicode MS" pitchFamily="34" charset="-128"/>
              </a:rPr>
              <a:t> </a:t>
            </a:r>
          </a:p>
        </p:txBody>
      </p:sp>
      <p:sp>
        <p:nvSpPr>
          <p:cNvPr id="5128" name="Text Box 11"/>
          <p:cNvSpPr txBox="1">
            <a:spLocks noChangeArrowheads="1"/>
          </p:cNvSpPr>
          <p:nvPr/>
        </p:nvSpPr>
        <p:spPr bwMode="auto">
          <a:xfrm>
            <a:off x="228600" y="5105400"/>
            <a:ext cx="845820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1" eaLnBrk="0" fontAlgn="base" hangingPunct="0">
              <a:spcBef>
                <a:spcPct val="20000"/>
              </a:spcBef>
              <a:spcAft>
                <a:spcPct val="0"/>
              </a:spcAft>
            </a:pPr>
            <a:r>
              <a:rPr lang="en-US" sz="2000">
                <a:solidFill>
                  <a:srgbClr val="000000"/>
                </a:solidFill>
                <a:sym typeface="Symbol" pitchFamily="18" charset="2"/>
              </a:rPr>
              <a:t>Y. Boykov, O. Veksler, and R. Zabih, </a:t>
            </a:r>
            <a:r>
              <a:rPr lang="en-US" sz="2000">
                <a:solidFill>
                  <a:srgbClr val="000000"/>
                </a:solidFill>
                <a:sym typeface="Symbol" pitchFamily="18" charset="2"/>
                <a:hlinkClick r:id="rId8"/>
              </a:rPr>
              <a:t>Fast Approximate Energy Minimization via Graph Cuts</a:t>
            </a:r>
            <a:r>
              <a:rPr lang="en-US" sz="2000">
                <a:solidFill>
                  <a:srgbClr val="000000"/>
                </a:solidFill>
                <a:sym typeface="Symbol" pitchFamily="18" charset="2"/>
              </a:rPr>
              <a:t>,  PAMI 2001</a:t>
            </a:r>
          </a:p>
        </p:txBody>
      </p:sp>
    </p:spTree>
    <p:extLst>
      <p:ext uri="{BB962C8B-B14F-4D97-AF65-F5344CB8AC3E}">
        <p14:creationId xmlns:p14="http://schemas.microsoft.com/office/powerpoint/2010/main" val="1502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76200"/>
            <a:ext cx="8153400" cy="838200"/>
          </a:xfrm>
        </p:spPr>
        <p:txBody>
          <a:bodyPr/>
          <a:lstStyle/>
          <a:p>
            <a:r>
              <a:rPr lang="en-US" sz="3000" smtClean="0"/>
              <a:t>How can we improve window-based matching?</a:t>
            </a:r>
          </a:p>
        </p:txBody>
      </p:sp>
      <p:sp>
        <p:nvSpPr>
          <p:cNvPr id="7075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Char char="•"/>
            </a:pPr>
            <a:r>
              <a:rPr lang="en-US" smtClean="0"/>
              <a:t>The similarity constraint is </a:t>
            </a:r>
            <a:r>
              <a:rPr lang="en-US" b="1" smtClean="0"/>
              <a:t>local</a:t>
            </a:r>
            <a:r>
              <a:rPr lang="en-US" smtClean="0"/>
              <a:t> (each reference window is matched independently)</a:t>
            </a:r>
          </a:p>
          <a:p>
            <a:pPr>
              <a:buFontTx/>
              <a:buChar char="•"/>
            </a:pPr>
            <a:r>
              <a:rPr lang="en-US" smtClean="0"/>
              <a:t>Need to enforce </a:t>
            </a:r>
            <a:r>
              <a:rPr lang="en-US" b="1" smtClean="0"/>
              <a:t>non-local</a:t>
            </a:r>
            <a:r>
              <a:rPr lang="en-US" smtClean="0"/>
              <a:t> correspondence constraints</a:t>
            </a:r>
          </a:p>
        </p:txBody>
      </p:sp>
    </p:spTree>
    <p:extLst>
      <p:ext uri="{BB962C8B-B14F-4D97-AF65-F5344CB8AC3E}">
        <p14:creationId xmlns:p14="http://schemas.microsoft.com/office/powerpoint/2010/main" val="1350490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5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5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7587" grpId="0" build="p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Non-local constraints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914400"/>
            <a:ext cx="7772400" cy="1371600"/>
          </a:xfrm>
        </p:spPr>
        <p:txBody>
          <a:bodyPr/>
          <a:lstStyle/>
          <a:p>
            <a:pPr>
              <a:buFontTx/>
              <a:buChar char="•"/>
            </a:pPr>
            <a:r>
              <a:rPr lang="en-US" smtClean="0"/>
              <a:t>Uniqueness </a:t>
            </a:r>
          </a:p>
          <a:p>
            <a:pPr lvl="1"/>
            <a:r>
              <a:rPr lang="en-US" smtClean="0"/>
              <a:t>For any point in one image, there should be at most one matching point in the other image</a:t>
            </a:r>
          </a:p>
        </p:txBody>
      </p:sp>
      <p:pic>
        <p:nvPicPr>
          <p:cNvPr id="3277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0" y="2149475"/>
            <a:ext cx="6248400" cy="4556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994988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Non-local constraints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914400"/>
            <a:ext cx="8153400" cy="2362200"/>
          </a:xfrm>
        </p:spPr>
        <p:txBody>
          <a:bodyPr/>
          <a:lstStyle/>
          <a:p>
            <a:pPr>
              <a:buFontTx/>
              <a:buChar char="•"/>
            </a:pPr>
            <a:r>
              <a:rPr lang="en-US" smtClean="0"/>
              <a:t>Uniqueness </a:t>
            </a:r>
          </a:p>
          <a:p>
            <a:pPr lvl="1"/>
            <a:r>
              <a:rPr lang="en-US" smtClean="0"/>
              <a:t>For any point in one image, there should be at most one matching point in the other image</a:t>
            </a:r>
          </a:p>
          <a:p>
            <a:pPr>
              <a:buFontTx/>
              <a:buChar char="•"/>
            </a:pPr>
            <a:r>
              <a:rPr lang="en-US" smtClean="0"/>
              <a:t>Ordering</a:t>
            </a:r>
          </a:p>
          <a:p>
            <a:pPr lvl="1"/>
            <a:r>
              <a:rPr lang="en-US" smtClean="0"/>
              <a:t>Corresponding points should be in the same order in both views</a:t>
            </a:r>
          </a:p>
        </p:txBody>
      </p:sp>
      <p:pic>
        <p:nvPicPr>
          <p:cNvPr id="701446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5800" y="3352800"/>
            <a:ext cx="7772400" cy="2824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797" name="Rectangle 8"/>
          <p:cNvSpPr>
            <a:spLocks noChangeArrowheads="1"/>
          </p:cNvSpPr>
          <p:nvPr/>
        </p:nvSpPr>
        <p:spPr bwMode="auto">
          <a:xfrm>
            <a:off x="4724400" y="2819400"/>
            <a:ext cx="4038600" cy="38100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2139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1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Non-local constraints</a:t>
            </a:r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914400"/>
            <a:ext cx="8229600" cy="2362200"/>
          </a:xfrm>
        </p:spPr>
        <p:txBody>
          <a:bodyPr/>
          <a:lstStyle/>
          <a:p>
            <a:pPr>
              <a:buFontTx/>
              <a:buChar char="•"/>
            </a:pPr>
            <a:r>
              <a:rPr lang="en-US" smtClean="0"/>
              <a:t>Uniqueness </a:t>
            </a:r>
          </a:p>
          <a:p>
            <a:pPr lvl="1"/>
            <a:r>
              <a:rPr lang="en-US" smtClean="0"/>
              <a:t>For any point in one image, there should be at most one matching point in the other image</a:t>
            </a:r>
          </a:p>
          <a:p>
            <a:pPr>
              <a:buFontTx/>
              <a:buChar char="•"/>
            </a:pPr>
            <a:r>
              <a:rPr lang="en-US" smtClean="0"/>
              <a:t>Ordering</a:t>
            </a:r>
          </a:p>
          <a:p>
            <a:pPr lvl="1"/>
            <a:r>
              <a:rPr lang="en-US" smtClean="0"/>
              <a:t>Corresponding points should be in the same order in both views</a:t>
            </a:r>
          </a:p>
        </p:txBody>
      </p:sp>
      <p:pic>
        <p:nvPicPr>
          <p:cNvPr id="3482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5800" y="3352800"/>
            <a:ext cx="7772400" cy="2824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4821" name="Text Box 6"/>
          <p:cNvSpPr txBox="1">
            <a:spLocks noChangeArrowheads="1"/>
          </p:cNvSpPr>
          <p:nvPr/>
        </p:nvSpPr>
        <p:spPr bwMode="auto">
          <a:xfrm>
            <a:off x="4953000" y="6400800"/>
            <a:ext cx="34226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rgbClr val="000000"/>
                </a:solidFill>
              </a:rPr>
              <a:t>Ordering constraint doesn’t hold</a:t>
            </a:r>
          </a:p>
        </p:txBody>
      </p:sp>
    </p:spTree>
    <p:extLst>
      <p:ext uri="{BB962C8B-B14F-4D97-AF65-F5344CB8AC3E}">
        <p14:creationId xmlns:p14="http://schemas.microsoft.com/office/powerpoint/2010/main" val="132512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Non-local constraints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914400"/>
            <a:ext cx="8229600" cy="3505200"/>
          </a:xfrm>
        </p:spPr>
        <p:txBody>
          <a:bodyPr/>
          <a:lstStyle/>
          <a:p>
            <a:pPr>
              <a:buFontTx/>
              <a:buChar char="•"/>
            </a:pPr>
            <a:r>
              <a:rPr lang="en-US" smtClean="0"/>
              <a:t>Uniqueness </a:t>
            </a:r>
          </a:p>
          <a:p>
            <a:pPr lvl="1"/>
            <a:r>
              <a:rPr lang="en-US" smtClean="0"/>
              <a:t>For any point in one image, there should be at most one matching point in the other image</a:t>
            </a:r>
          </a:p>
          <a:p>
            <a:pPr>
              <a:buFontTx/>
              <a:buChar char="•"/>
            </a:pPr>
            <a:r>
              <a:rPr lang="en-US" smtClean="0"/>
              <a:t>Ordering</a:t>
            </a:r>
          </a:p>
          <a:p>
            <a:pPr lvl="1"/>
            <a:r>
              <a:rPr lang="en-US" smtClean="0"/>
              <a:t>Corresponding points should be in the same order in both views</a:t>
            </a:r>
          </a:p>
          <a:p>
            <a:pPr>
              <a:buFontTx/>
              <a:buChar char="•"/>
            </a:pPr>
            <a:r>
              <a:rPr lang="en-US" smtClean="0"/>
              <a:t>Smoothness</a:t>
            </a:r>
          </a:p>
          <a:p>
            <a:pPr lvl="1"/>
            <a:r>
              <a:rPr lang="en-US" smtClean="0"/>
              <a:t>We expect disparity values to change slowly (for the most part)</a:t>
            </a:r>
          </a:p>
        </p:txBody>
      </p:sp>
    </p:spTree>
    <p:extLst>
      <p:ext uri="{BB962C8B-B14F-4D97-AF65-F5344CB8AC3E}">
        <p14:creationId xmlns:p14="http://schemas.microsoft.com/office/powerpoint/2010/main" val="2691412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000" dirty="0" smtClean="0"/>
              <a:t>Ordering constraint enables </a:t>
            </a:r>
            <a:r>
              <a:rPr lang="en-US" altLang="en-US" sz="4000" dirty="0" smtClean="0"/>
              <a:t>dynamic programming.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If we match pixel i in image 1 to pixel j in image 2, no matches that follow will affect which are the best preceding matches.</a:t>
            </a:r>
          </a:p>
          <a:p>
            <a:pPr eaLnBrk="1" hangingPunct="1"/>
            <a:r>
              <a:rPr lang="en-US" altLang="en-US" i="1" smtClean="0"/>
              <a:t>Example with pixels (a la Cox et al.).</a:t>
            </a:r>
          </a:p>
          <a:p>
            <a:pPr eaLnBrk="1" hangingPunct="1">
              <a:buFontTx/>
              <a:buNone/>
            </a:pPr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298540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7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Camera Calibration matrix</a:t>
            </a:r>
            <a:r>
              <a:rPr lang="en-US" altLang="en-US" sz="5000" b="1" i="1"/>
              <a:t> </a:t>
            </a:r>
          </a:p>
        </p:txBody>
      </p:sp>
      <p:sp>
        <p:nvSpPr>
          <p:cNvPr id="4597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828800"/>
            <a:ext cx="8229600" cy="4530725"/>
          </a:xfrm>
        </p:spPr>
        <p:txBody>
          <a:bodyPr>
            <a:normAutofit fontScale="92500" lnSpcReduction="10000"/>
          </a:bodyPr>
          <a:lstStyle/>
          <a:p>
            <a:r>
              <a:rPr lang="en-US" altLang="en-US"/>
              <a:t>The difference between ideal sensor ant the real one is modeled by a 3x3 matrix  K: </a:t>
            </a:r>
          </a:p>
          <a:p>
            <a:endParaRPr lang="en-US" altLang="en-US"/>
          </a:p>
          <a:p>
            <a:endParaRPr lang="en-US" altLang="en-US"/>
          </a:p>
          <a:p>
            <a:endParaRPr lang="en-US" altLang="en-US"/>
          </a:p>
          <a:p>
            <a:endParaRPr lang="en-US" altLang="en-US"/>
          </a:p>
          <a:p>
            <a:r>
              <a:rPr lang="en-US" altLang="en-US">
                <a:solidFill>
                  <a:schemeClr val="hlink"/>
                </a:solidFill>
              </a:rPr>
              <a:t>(</a:t>
            </a:r>
            <a:r>
              <a:rPr lang="en-US" altLang="en-US" i="1">
                <a:solidFill>
                  <a:schemeClr val="hlink"/>
                </a:solidFill>
              </a:rPr>
              <a:t>c</a:t>
            </a:r>
            <a:r>
              <a:rPr lang="en-US" altLang="en-US" baseline="-25000">
                <a:solidFill>
                  <a:schemeClr val="hlink"/>
                </a:solidFill>
              </a:rPr>
              <a:t>x</a:t>
            </a:r>
            <a:r>
              <a:rPr lang="en-US" altLang="en-US">
                <a:solidFill>
                  <a:schemeClr val="hlink"/>
                </a:solidFill>
              </a:rPr>
              <a:t>,</a:t>
            </a:r>
            <a:r>
              <a:rPr lang="en-US" altLang="en-US" i="1">
                <a:solidFill>
                  <a:schemeClr val="hlink"/>
                </a:solidFill>
              </a:rPr>
              <a:t>c</a:t>
            </a:r>
            <a:r>
              <a:rPr lang="en-US" altLang="en-US" baseline="-25000">
                <a:solidFill>
                  <a:schemeClr val="hlink"/>
                </a:solidFill>
              </a:rPr>
              <a:t>y</a:t>
            </a:r>
            <a:r>
              <a:rPr lang="en-US" altLang="en-US">
                <a:solidFill>
                  <a:schemeClr val="hlink"/>
                </a:solidFill>
              </a:rPr>
              <a:t>)</a:t>
            </a:r>
            <a:r>
              <a:rPr lang="en-US" altLang="en-US"/>
              <a:t> camera center, </a:t>
            </a:r>
            <a:r>
              <a:rPr lang="en-US" altLang="en-US">
                <a:solidFill>
                  <a:schemeClr val="hlink"/>
                </a:solidFill>
              </a:rPr>
              <a:t>(</a:t>
            </a:r>
            <a:r>
              <a:rPr lang="en-US" altLang="en-US" i="1">
                <a:solidFill>
                  <a:schemeClr val="hlink"/>
                </a:solidFill>
              </a:rPr>
              <a:t>a</a:t>
            </a:r>
            <a:r>
              <a:rPr lang="en-US" altLang="en-US" baseline="-25000">
                <a:solidFill>
                  <a:schemeClr val="hlink"/>
                </a:solidFill>
              </a:rPr>
              <a:t>x</a:t>
            </a:r>
            <a:r>
              <a:rPr lang="en-US" altLang="en-US">
                <a:solidFill>
                  <a:schemeClr val="hlink"/>
                </a:solidFill>
              </a:rPr>
              <a:t>,</a:t>
            </a:r>
            <a:r>
              <a:rPr lang="en-US" altLang="en-US" i="1">
                <a:solidFill>
                  <a:schemeClr val="hlink"/>
                </a:solidFill>
              </a:rPr>
              <a:t>a</a:t>
            </a:r>
            <a:r>
              <a:rPr lang="en-US" altLang="en-US" baseline="-25000">
                <a:solidFill>
                  <a:schemeClr val="hlink"/>
                </a:solidFill>
              </a:rPr>
              <a:t>y</a:t>
            </a:r>
            <a:r>
              <a:rPr lang="en-US" altLang="en-US">
                <a:solidFill>
                  <a:schemeClr val="hlink"/>
                </a:solidFill>
              </a:rPr>
              <a:t>)</a:t>
            </a:r>
            <a:r>
              <a:rPr lang="en-US" altLang="en-US"/>
              <a:t> pixel dimensions,  </a:t>
            </a:r>
            <a:r>
              <a:rPr lang="en-US" altLang="en-US" i="1">
                <a:solidFill>
                  <a:schemeClr val="hlink"/>
                </a:solidFill>
              </a:rPr>
              <a:t>b</a:t>
            </a:r>
            <a:r>
              <a:rPr lang="en-US" altLang="en-US"/>
              <a:t> skew</a:t>
            </a:r>
          </a:p>
          <a:p>
            <a:r>
              <a:rPr lang="en-US" altLang="en-US"/>
              <a:t>We end with</a:t>
            </a:r>
          </a:p>
          <a:p>
            <a:endParaRPr lang="he-IL" altLang="en-US"/>
          </a:p>
          <a:p>
            <a:pPr>
              <a:buFont typeface="Wingdings" pitchFamily="2" charset="2"/>
              <a:buNone/>
            </a:pPr>
            <a:endParaRPr lang="en-US" altLang="en-US"/>
          </a:p>
        </p:txBody>
      </p:sp>
      <p:graphicFrame>
        <p:nvGraphicFramePr>
          <p:cNvPr id="459780" name="Object 4"/>
          <p:cNvGraphicFramePr>
            <a:graphicFrameLocks noChangeAspect="1"/>
          </p:cNvGraphicFramePr>
          <p:nvPr/>
        </p:nvGraphicFramePr>
        <p:xfrm>
          <a:off x="3257550" y="2932113"/>
          <a:ext cx="2687638" cy="1639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2" name="Equation" r:id="rId4" imgW="1168200" imgH="711000" progId="Equation.DSMT4">
                  <p:embed/>
                </p:oleObj>
              </mc:Choice>
              <mc:Fallback>
                <p:oleObj name="Equation" r:id="rId4" imgW="1168200" imgH="7110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57550" y="2932113"/>
                        <a:ext cx="2687638" cy="1639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8575">
                            <a:solidFill>
                              <a:schemeClr val="tx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9781" name="Object 5"/>
          <p:cNvGraphicFramePr>
            <a:graphicFrameLocks noChangeAspect="1"/>
          </p:cNvGraphicFramePr>
          <p:nvPr/>
        </p:nvGraphicFramePr>
        <p:xfrm>
          <a:off x="3686175" y="5845175"/>
          <a:ext cx="1081088" cy="468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3" name="Equation" r:id="rId6" imgW="469800" imgH="203040" progId="Equation.DSMT4">
                  <p:embed/>
                </p:oleObj>
              </mc:Choice>
              <mc:Fallback>
                <p:oleObj name="Equation" r:id="rId6" imgW="46980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86175" y="5845175"/>
                        <a:ext cx="1081088" cy="468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8575">
                            <a:solidFill>
                              <a:schemeClr val="tx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35432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Smoothness constraint</a:t>
            </a:r>
            <a:endParaRPr lang="en-US" altLang="en-US" dirty="0" smtClean="0"/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z="2800" dirty="0" smtClean="0"/>
              <a:t>Smoothness: disparity usually doesn’t change too quickly.</a:t>
            </a:r>
          </a:p>
          <a:p>
            <a:pPr lvl="1" eaLnBrk="1" hangingPunct="1"/>
            <a:r>
              <a:rPr lang="en-US" altLang="en-US" sz="2400" dirty="0" smtClean="0"/>
              <a:t>Unfortunately, this makes the problem 2D again.</a:t>
            </a:r>
          </a:p>
          <a:p>
            <a:pPr lvl="1" eaLnBrk="1" hangingPunct="1"/>
            <a:r>
              <a:rPr lang="en-US" altLang="en-US" sz="2400" dirty="0" smtClean="0"/>
              <a:t>Solved with a host of graph algorithms, Markov Random Fields, Belief Propagation, </a:t>
            </a:r>
            <a:r>
              <a:rPr lang="en-US" altLang="en-US" sz="2400" dirty="0" smtClean="0"/>
              <a:t>….</a:t>
            </a:r>
            <a:endParaRPr lang="en-US" alt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3657643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8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76200"/>
            <a:ext cx="8153400" cy="838200"/>
          </a:xfrm>
        </p:spPr>
        <p:txBody>
          <a:bodyPr/>
          <a:lstStyle/>
          <a:p>
            <a:r>
              <a:rPr lang="en-US" smtClean="0"/>
              <a:t>Scanline stereo</a:t>
            </a:r>
          </a:p>
        </p:txBody>
      </p:sp>
      <p:sp>
        <p:nvSpPr>
          <p:cNvPr id="614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Char char="•"/>
            </a:pPr>
            <a:r>
              <a:rPr lang="en-US" smtClean="0"/>
              <a:t>Try to coherently match pixels on the entire scanline</a:t>
            </a:r>
          </a:p>
          <a:p>
            <a:pPr>
              <a:buFontTx/>
              <a:buChar char="•"/>
            </a:pPr>
            <a:r>
              <a:rPr lang="en-US" smtClean="0"/>
              <a:t>Different scanlines are still optimized independently</a:t>
            </a:r>
          </a:p>
        </p:txBody>
      </p:sp>
      <p:grpSp>
        <p:nvGrpSpPr>
          <p:cNvPr id="6150" name="Group 5"/>
          <p:cNvGrpSpPr>
            <a:grpSpLocks/>
          </p:cNvGrpSpPr>
          <p:nvPr/>
        </p:nvGrpSpPr>
        <p:grpSpPr bwMode="auto">
          <a:xfrm>
            <a:off x="685800" y="2819400"/>
            <a:ext cx="3668713" cy="2514600"/>
            <a:chOff x="520" y="1783"/>
            <a:chExt cx="1872" cy="1401"/>
          </a:xfrm>
        </p:grpSpPr>
        <p:graphicFrame>
          <p:nvGraphicFramePr>
            <p:cNvPr id="6147" name="Object 6"/>
            <p:cNvGraphicFramePr>
              <a:graphicFrameLocks noChangeAspect="1"/>
            </p:cNvGraphicFramePr>
            <p:nvPr/>
          </p:nvGraphicFramePr>
          <p:xfrm>
            <a:off x="520" y="1783"/>
            <a:ext cx="1872" cy="140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460" name="Image File" r:id="rId4" imgW="3562200" imgH="2666880" progId="">
                    <p:embed/>
                  </p:oleObj>
                </mc:Choice>
                <mc:Fallback>
                  <p:oleObj name="Image File" r:id="rId4" imgW="3562200" imgH="2666880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20" y="1783"/>
                          <a:ext cx="1872" cy="140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155" name="Text Box 7"/>
            <p:cNvSpPr txBox="1">
              <a:spLocks noChangeArrowheads="1"/>
            </p:cNvSpPr>
            <p:nvPr/>
          </p:nvSpPr>
          <p:spPr bwMode="auto">
            <a:xfrm>
              <a:off x="1110" y="1858"/>
              <a:ext cx="577" cy="1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>
                  <a:solidFill>
                    <a:srgbClr val="FFFFFF"/>
                  </a:solidFill>
                  <a:latin typeface="Tahoma" pitchFamily="34" charset="0"/>
                </a:rPr>
                <a:t>Left image</a:t>
              </a:r>
            </a:p>
          </p:txBody>
        </p:sp>
      </p:grpSp>
      <p:sp>
        <p:nvSpPr>
          <p:cNvPr id="6151" name="Line 8"/>
          <p:cNvSpPr>
            <a:spLocks noChangeShapeType="1"/>
          </p:cNvSpPr>
          <p:nvPr/>
        </p:nvSpPr>
        <p:spPr bwMode="auto">
          <a:xfrm>
            <a:off x="866775" y="4468813"/>
            <a:ext cx="3340100" cy="0"/>
          </a:xfrm>
          <a:prstGeom prst="line">
            <a:avLst/>
          </a:prstGeom>
          <a:noFill/>
          <a:ln w="28575">
            <a:solidFill>
              <a:schemeClr val="folHlink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grpSp>
        <p:nvGrpSpPr>
          <p:cNvPr id="6152" name="Group 10"/>
          <p:cNvGrpSpPr>
            <a:grpSpLocks/>
          </p:cNvGrpSpPr>
          <p:nvPr/>
        </p:nvGrpSpPr>
        <p:grpSpPr bwMode="auto">
          <a:xfrm>
            <a:off x="4495800" y="2819400"/>
            <a:ext cx="3668713" cy="2514600"/>
            <a:chOff x="3056" y="1783"/>
            <a:chExt cx="1872" cy="1401"/>
          </a:xfrm>
        </p:grpSpPr>
        <p:graphicFrame>
          <p:nvGraphicFramePr>
            <p:cNvPr id="6146" name="Object 11"/>
            <p:cNvGraphicFramePr>
              <a:graphicFrameLocks noChangeAspect="1"/>
            </p:cNvGraphicFramePr>
            <p:nvPr/>
          </p:nvGraphicFramePr>
          <p:xfrm>
            <a:off x="3056" y="1783"/>
            <a:ext cx="1872" cy="140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461" name="Image File" r:id="rId6" imgW="3562200" imgH="2666880" progId="">
                    <p:embed/>
                  </p:oleObj>
                </mc:Choice>
                <mc:Fallback>
                  <p:oleObj name="Image File" r:id="rId6" imgW="3562200" imgH="2666880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56" y="1783"/>
                          <a:ext cx="1872" cy="140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154" name="Text Box 12"/>
            <p:cNvSpPr txBox="1">
              <a:spLocks noChangeArrowheads="1"/>
            </p:cNvSpPr>
            <p:nvPr/>
          </p:nvSpPr>
          <p:spPr bwMode="auto">
            <a:xfrm>
              <a:off x="3653" y="1858"/>
              <a:ext cx="641" cy="1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>
                  <a:solidFill>
                    <a:srgbClr val="FFFFFF"/>
                  </a:solidFill>
                  <a:latin typeface="Tahoma" pitchFamily="34" charset="0"/>
                </a:rPr>
                <a:t>Right image</a:t>
              </a:r>
            </a:p>
          </p:txBody>
        </p:sp>
      </p:grpSp>
      <p:sp>
        <p:nvSpPr>
          <p:cNvPr id="6153" name="Line 13"/>
          <p:cNvSpPr>
            <a:spLocks noChangeShapeType="1"/>
          </p:cNvSpPr>
          <p:nvPr/>
        </p:nvSpPr>
        <p:spPr bwMode="auto">
          <a:xfrm>
            <a:off x="4660900" y="4473575"/>
            <a:ext cx="3341688" cy="0"/>
          </a:xfrm>
          <a:prstGeom prst="line">
            <a:avLst/>
          </a:prstGeom>
          <a:noFill/>
          <a:ln w="28575">
            <a:solidFill>
              <a:schemeClr val="folHlink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9227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“Shortest paths” for scan-line stereo</a:t>
            </a:r>
          </a:p>
        </p:txBody>
      </p:sp>
      <p:grpSp>
        <p:nvGrpSpPr>
          <p:cNvPr id="7180" name="Group 3"/>
          <p:cNvGrpSpPr>
            <a:grpSpLocks/>
          </p:cNvGrpSpPr>
          <p:nvPr/>
        </p:nvGrpSpPr>
        <p:grpSpPr bwMode="auto">
          <a:xfrm>
            <a:off x="5562600" y="990600"/>
            <a:ext cx="2119313" cy="1601788"/>
            <a:chOff x="1840" y="1279"/>
            <a:chExt cx="1335" cy="1009"/>
          </a:xfrm>
        </p:grpSpPr>
        <p:grpSp>
          <p:nvGrpSpPr>
            <p:cNvPr id="7423" name="Group 4"/>
            <p:cNvGrpSpPr>
              <a:grpSpLocks/>
            </p:cNvGrpSpPr>
            <p:nvPr/>
          </p:nvGrpSpPr>
          <p:grpSpPr bwMode="auto">
            <a:xfrm>
              <a:off x="1840" y="1279"/>
              <a:ext cx="1335" cy="1009"/>
              <a:chOff x="520" y="1783"/>
              <a:chExt cx="1872" cy="1401"/>
            </a:xfrm>
          </p:grpSpPr>
          <p:graphicFrame>
            <p:nvGraphicFramePr>
              <p:cNvPr id="7178" name="Object 5"/>
              <p:cNvGraphicFramePr>
                <a:graphicFrameLocks noChangeAspect="1"/>
              </p:cNvGraphicFramePr>
              <p:nvPr/>
            </p:nvGraphicFramePr>
            <p:xfrm>
              <a:off x="520" y="1783"/>
              <a:ext cx="1872" cy="140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0491" name="Image File" r:id="rId4" imgW="3562200" imgH="2666880" progId="">
                      <p:embed/>
                    </p:oleObj>
                  </mc:Choice>
                  <mc:Fallback>
                    <p:oleObj name="Image File" r:id="rId4" imgW="3562200" imgH="2666880" progId="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20" y="1783"/>
                            <a:ext cx="1872" cy="1401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7425" name="Text Box 6"/>
              <p:cNvSpPr txBox="1">
                <a:spLocks noChangeArrowheads="1"/>
              </p:cNvSpPr>
              <p:nvPr/>
            </p:nvSpPr>
            <p:spPr bwMode="auto">
              <a:xfrm>
                <a:off x="1110" y="1858"/>
                <a:ext cx="999" cy="29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600">
                    <a:solidFill>
                      <a:srgbClr val="FFFFFF"/>
                    </a:solidFill>
                    <a:latin typeface="Tahoma" pitchFamily="34" charset="0"/>
                  </a:rPr>
                  <a:t>Left image</a:t>
                </a:r>
              </a:p>
            </p:txBody>
          </p:sp>
        </p:grpSp>
        <p:sp>
          <p:nvSpPr>
            <p:cNvPr id="7424" name="Line 7"/>
            <p:cNvSpPr>
              <a:spLocks noChangeShapeType="1"/>
            </p:cNvSpPr>
            <p:nvPr/>
          </p:nvSpPr>
          <p:spPr bwMode="auto">
            <a:xfrm>
              <a:off x="1906" y="1960"/>
              <a:ext cx="1215" cy="0"/>
            </a:xfrm>
            <a:prstGeom prst="line">
              <a:avLst/>
            </a:prstGeom>
            <a:noFill/>
            <a:ln w="28575">
              <a:solidFill>
                <a:schemeClr val="folHlink"/>
              </a:solidFill>
              <a:miter lim="800000"/>
              <a:headEnd type="triangle" w="med" len="med"/>
              <a:tailEnd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</p:grpSp>
      <p:grpSp>
        <p:nvGrpSpPr>
          <p:cNvPr id="7181" name="Group 8"/>
          <p:cNvGrpSpPr>
            <a:grpSpLocks/>
          </p:cNvGrpSpPr>
          <p:nvPr/>
        </p:nvGrpSpPr>
        <p:grpSpPr bwMode="auto">
          <a:xfrm>
            <a:off x="6451600" y="1422400"/>
            <a:ext cx="2119313" cy="1601788"/>
            <a:chOff x="3552" y="1287"/>
            <a:chExt cx="1335" cy="1009"/>
          </a:xfrm>
        </p:grpSpPr>
        <p:grpSp>
          <p:nvGrpSpPr>
            <p:cNvPr id="2" name="Group 9"/>
            <p:cNvGrpSpPr>
              <a:grpSpLocks/>
            </p:cNvGrpSpPr>
            <p:nvPr/>
          </p:nvGrpSpPr>
          <p:grpSpPr bwMode="auto">
            <a:xfrm>
              <a:off x="3552" y="1287"/>
              <a:ext cx="1335" cy="1009"/>
              <a:chOff x="3056" y="1783"/>
              <a:chExt cx="1872" cy="1401"/>
            </a:xfrm>
          </p:grpSpPr>
          <p:graphicFrame>
            <p:nvGraphicFramePr>
              <p:cNvPr id="7177" name="Object 10"/>
              <p:cNvGraphicFramePr>
                <a:graphicFrameLocks noChangeAspect="1"/>
              </p:cNvGraphicFramePr>
              <p:nvPr/>
            </p:nvGraphicFramePr>
            <p:xfrm>
              <a:off x="3056" y="1783"/>
              <a:ext cx="1872" cy="140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0492" name="Image File" r:id="rId6" imgW="3562200" imgH="2666880" progId="">
                      <p:embed/>
                    </p:oleObj>
                  </mc:Choice>
                  <mc:Fallback>
                    <p:oleObj name="Image File" r:id="rId6" imgW="3562200" imgH="2666880" progId="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056" y="1783"/>
                            <a:ext cx="1872" cy="1401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7422" name="Text Box 11"/>
              <p:cNvSpPr txBox="1">
                <a:spLocks noChangeArrowheads="1"/>
              </p:cNvSpPr>
              <p:nvPr/>
            </p:nvSpPr>
            <p:spPr bwMode="auto">
              <a:xfrm>
                <a:off x="3653" y="1858"/>
                <a:ext cx="1109" cy="29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600">
                    <a:solidFill>
                      <a:srgbClr val="FFFFFF"/>
                    </a:solidFill>
                    <a:latin typeface="Tahoma" pitchFamily="34" charset="0"/>
                  </a:rPr>
                  <a:t>Right image</a:t>
                </a:r>
              </a:p>
            </p:txBody>
          </p:sp>
        </p:grpSp>
        <p:sp>
          <p:nvSpPr>
            <p:cNvPr id="7421" name="Line 12"/>
            <p:cNvSpPr>
              <a:spLocks noChangeShapeType="1"/>
            </p:cNvSpPr>
            <p:nvPr/>
          </p:nvSpPr>
          <p:spPr bwMode="auto">
            <a:xfrm>
              <a:off x="3612" y="1951"/>
              <a:ext cx="1216" cy="0"/>
            </a:xfrm>
            <a:prstGeom prst="line">
              <a:avLst/>
            </a:prstGeom>
            <a:noFill/>
            <a:ln w="28575">
              <a:solidFill>
                <a:schemeClr val="folHlink"/>
              </a:solidFill>
              <a:miter lim="800000"/>
              <a:headEnd type="triangle" w="med" len="med"/>
              <a:tailEnd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</p:grpSp>
      <p:grpSp>
        <p:nvGrpSpPr>
          <p:cNvPr id="6" name="Group 13"/>
          <p:cNvGrpSpPr>
            <a:grpSpLocks/>
          </p:cNvGrpSpPr>
          <p:nvPr/>
        </p:nvGrpSpPr>
        <p:grpSpPr bwMode="auto">
          <a:xfrm>
            <a:off x="1392238" y="2832100"/>
            <a:ext cx="2159000" cy="2082800"/>
            <a:chOff x="2544" y="2624"/>
            <a:chExt cx="1360" cy="1312"/>
          </a:xfrm>
        </p:grpSpPr>
        <p:grpSp>
          <p:nvGrpSpPr>
            <p:cNvPr id="7240" name="Group 14"/>
            <p:cNvGrpSpPr>
              <a:grpSpLocks/>
            </p:cNvGrpSpPr>
            <p:nvPr/>
          </p:nvGrpSpPr>
          <p:grpSpPr bwMode="auto">
            <a:xfrm>
              <a:off x="2568" y="2656"/>
              <a:ext cx="1296" cy="1248"/>
              <a:chOff x="2224" y="2656"/>
              <a:chExt cx="1296" cy="1248"/>
            </a:xfrm>
          </p:grpSpPr>
          <p:grpSp>
            <p:nvGrpSpPr>
              <p:cNvPr id="7374" name="Group 15"/>
              <p:cNvGrpSpPr>
                <a:grpSpLocks/>
              </p:cNvGrpSpPr>
              <p:nvPr/>
            </p:nvGrpSpPr>
            <p:grpSpPr bwMode="auto">
              <a:xfrm>
                <a:off x="2232" y="2656"/>
                <a:ext cx="1280" cy="1248"/>
                <a:chOff x="2232" y="2656"/>
                <a:chExt cx="1280" cy="1248"/>
              </a:xfrm>
            </p:grpSpPr>
            <p:sp>
              <p:nvSpPr>
                <p:cNvPr id="7409" name="Line 16"/>
                <p:cNvSpPr>
                  <a:spLocks noChangeShapeType="1"/>
                </p:cNvSpPr>
                <p:nvPr/>
              </p:nvSpPr>
              <p:spPr bwMode="auto">
                <a:xfrm>
                  <a:off x="2232" y="2664"/>
                  <a:ext cx="0" cy="1232"/>
                </a:xfrm>
                <a:prstGeom prst="line">
                  <a:avLst/>
                </a:prstGeom>
                <a:noFill/>
                <a:ln w="9525">
                  <a:solidFill>
                    <a:schemeClr val="tx2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410" name="Line 17"/>
                <p:cNvSpPr>
                  <a:spLocks noChangeShapeType="1"/>
                </p:cNvSpPr>
                <p:nvPr/>
              </p:nvSpPr>
              <p:spPr bwMode="auto">
                <a:xfrm>
                  <a:off x="2360" y="2664"/>
                  <a:ext cx="0" cy="1232"/>
                </a:xfrm>
                <a:prstGeom prst="line">
                  <a:avLst/>
                </a:prstGeom>
                <a:noFill/>
                <a:ln w="9525">
                  <a:solidFill>
                    <a:schemeClr val="tx2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411" name="Line 18"/>
                <p:cNvSpPr>
                  <a:spLocks noChangeShapeType="1"/>
                </p:cNvSpPr>
                <p:nvPr/>
              </p:nvSpPr>
              <p:spPr bwMode="auto">
                <a:xfrm>
                  <a:off x="2488" y="2672"/>
                  <a:ext cx="0" cy="1232"/>
                </a:xfrm>
                <a:prstGeom prst="line">
                  <a:avLst/>
                </a:prstGeom>
                <a:noFill/>
                <a:ln w="9525">
                  <a:solidFill>
                    <a:schemeClr val="tx2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412" name="Line 19"/>
                <p:cNvSpPr>
                  <a:spLocks noChangeShapeType="1"/>
                </p:cNvSpPr>
                <p:nvPr/>
              </p:nvSpPr>
              <p:spPr bwMode="auto">
                <a:xfrm>
                  <a:off x="2616" y="2656"/>
                  <a:ext cx="0" cy="1232"/>
                </a:xfrm>
                <a:prstGeom prst="line">
                  <a:avLst/>
                </a:prstGeom>
                <a:noFill/>
                <a:ln w="9525">
                  <a:solidFill>
                    <a:schemeClr val="tx2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413" name="Line 20"/>
                <p:cNvSpPr>
                  <a:spLocks noChangeShapeType="1"/>
                </p:cNvSpPr>
                <p:nvPr/>
              </p:nvSpPr>
              <p:spPr bwMode="auto">
                <a:xfrm>
                  <a:off x="2744" y="2656"/>
                  <a:ext cx="0" cy="1232"/>
                </a:xfrm>
                <a:prstGeom prst="line">
                  <a:avLst/>
                </a:prstGeom>
                <a:noFill/>
                <a:ln w="9525">
                  <a:solidFill>
                    <a:schemeClr val="tx2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414" name="Line 21"/>
                <p:cNvSpPr>
                  <a:spLocks noChangeShapeType="1"/>
                </p:cNvSpPr>
                <p:nvPr/>
              </p:nvSpPr>
              <p:spPr bwMode="auto">
                <a:xfrm>
                  <a:off x="2872" y="2664"/>
                  <a:ext cx="0" cy="1232"/>
                </a:xfrm>
                <a:prstGeom prst="line">
                  <a:avLst/>
                </a:prstGeom>
                <a:noFill/>
                <a:ln w="9525">
                  <a:solidFill>
                    <a:schemeClr val="tx2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415" name="Line 22"/>
                <p:cNvSpPr>
                  <a:spLocks noChangeShapeType="1"/>
                </p:cNvSpPr>
                <p:nvPr/>
              </p:nvSpPr>
              <p:spPr bwMode="auto">
                <a:xfrm>
                  <a:off x="3000" y="2656"/>
                  <a:ext cx="0" cy="1232"/>
                </a:xfrm>
                <a:prstGeom prst="line">
                  <a:avLst/>
                </a:prstGeom>
                <a:noFill/>
                <a:ln w="9525">
                  <a:solidFill>
                    <a:schemeClr val="tx2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416" name="Line 23"/>
                <p:cNvSpPr>
                  <a:spLocks noChangeShapeType="1"/>
                </p:cNvSpPr>
                <p:nvPr/>
              </p:nvSpPr>
              <p:spPr bwMode="auto">
                <a:xfrm>
                  <a:off x="3128" y="2656"/>
                  <a:ext cx="0" cy="1232"/>
                </a:xfrm>
                <a:prstGeom prst="line">
                  <a:avLst/>
                </a:prstGeom>
                <a:noFill/>
                <a:ln w="9525">
                  <a:solidFill>
                    <a:schemeClr val="tx2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417" name="Line 24"/>
                <p:cNvSpPr>
                  <a:spLocks noChangeShapeType="1"/>
                </p:cNvSpPr>
                <p:nvPr/>
              </p:nvSpPr>
              <p:spPr bwMode="auto">
                <a:xfrm>
                  <a:off x="3256" y="2656"/>
                  <a:ext cx="0" cy="1232"/>
                </a:xfrm>
                <a:prstGeom prst="line">
                  <a:avLst/>
                </a:prstGeom>
                <a:noFill/>
                <a:ln w="9525">
                  <a:solidFill>
                    <a:schemeClr val="tx2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418" name="Line 25"/>
                <p:cNvSpPr>
                  <a:spLocks noChangeShapeType="1"/>
                </p:cNvSpPr>
                <p:nvPr/>
              </p:nvSpPr>
              <p:spPr bwMode="auto">
                <a:xfrm>
                  <a:off x="3384" y="2656"/>
                  <a:ext cx="0" cy="1232"/>
                </a:xfrm>
                <a:prstGeom prst="line">
                  <a:avLst/>
                </a:prstGeom>
                <a:noFill/>
                <a:ln w="9525">
                  <a:solidFill>
                    <a:schemeClr val="tx2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419" name="Line 26"/>
                <p:cNvSpPr>
                  <a:spLocks noChangeShapeType="1"/>
                </p:cNvSpPr>
                <p:nvPr/>
              </p:nvSpPr>
              <p:spPr bwMode="auto">
                <a:xfrm>
                  <a:off x="3512" y="2664"/>
                  <a:ext cx="0" cy="1232"/>
                </a:xfrm>
                <a:prstGeom prst="line">
                  <a:avLst/>
                </a:prstGeom>
                <a:noFill/>
                <a:ln w="9525">
                  <a:solidFill>
                    <a:schemeClr val="tx2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3" name="Group 27"/>
              <p:cNvGrpSpPr>
                <a:grpSpLocks/>
              </p:cNvGrpSpPr>
              <p:nvPr/>
            </p:nvGrpSpPr>
            <p:grpSpPr bwMode="auto">
              <a:xfrm>
                <a:off x="2255" y="2663"/>
                <a:ext cx="1232" cy="1232"/>
                <a:chOff x="2255" y="2663"/>
                <a:chExt cx="1232" cy="1232"/>
              </a:xfrm>
            </p:grpSpPr>
            <p:sp>
              <p:nvSpPr>
                <p:cNvPr id="7398" name="Line 28"/>
                <p:cNvSpPr>
                  <a:spLocks noChangeShapeType="1"/>
                </p:cNvSpPr>
                <p:nvPr/>
              </p:nvSpPr>
              <p:spPr bwMode="auto">
                <a:xfrm rot="5400000">
                  <a:off x="2871" y="2047"/>
                  <a:ext cx="0" cy="1232"/>
                </a:xfrm>
                <a:prstGeom prst="line">
                  <a:avLst/>
                </a:prstGeom>
                <a:noFill/>
                <a:ln w="9525">
                  <a:solidFill>
                    <a:schemeClr val="tx2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399" name="Line 29"/>
                <p:cNvSpPr>
                  <a:spLocks noChangeShapeType="1"/>
                </p:cNvSpPr>
                <p:nvPr/>
              </p:nvSpPr>
              <p:spPr bwMode="auto">
                <a:xfrm rot="5400000">
                  <a:off x="2871" y="2170"/>
                  <a:ext cx="0" cy="1232"/>
                </a:xfrm>
                <a:prstGeom prst="line">
                  <a:avLst/>
                </a:prstGeom>
                <a:noFill/>
                <a:ln w="9525">
                  <a:solidFill>
                    <a:schemeClr val="tx2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400" name="Line 30"/>
                <p:cNvSpPr>
                  <a:spLocks noChangeShapeType="1"/>
                </p:cNvSpPr>
                <p:nvPr/>
              </p:nvSpPr>
              <p:spPr bwMode="auto">
                <a:xfrm rot="5400000">
                  <a:off x="2871" y="2293"/>
                  <a:ext cx="0" cy="1232"/>
                </a:xfrm>
                <a:prstGeom prst="line">
                  <a:avLst/>
                </a:prstGeom>
                <a:noFill/>
                <a:ln w="9525">
                  <a:solidFill>
                    <a:schemeClr val="tx2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401" name="Line 31"/>
                <p:cNvSpPr>
                  <a:spLocks noChangeShapeType="1"/>
                </p:cNvSpPr>
                <p:nvPr/>
              </p:nvSpPr>
              <p:spPr bwMode="auto">
                <a:xfrm rot="5400000">
                  <a:off x="2871" y="2416"/>
                  <a:ext cx="0" cy="1232"/>
                </a:xfrm>
                <a:prstGeom prst="line">
                  <a:avLst/>
                </a:prstGeom>
                <a:noFill/>
                <a:ln w="9525">
                  <a:solidFill>
                    <a:schemeClr val="tx2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402" name="Line 32"/>
                <p:cNvSpPr>
                  <a:spLocks noChangeShapeType="1"/>
                </p:cNvSpPr>
                <p:nvPr/>
              </p:nvSpPr>
              <p:spPr bwMode="auto">
                <a:xfrm rot="5400000">
                  <a:off x="2871" y="2539"/>
                  <a:ext cx="0" cy="1232"/>
                </a:xfrm>
                <a:prstGeom prst="line">
                  <a:avLst/>
                </a:prstGeom>
                <a:noFill/>
                <a:ln w="9525">
                  <a:solidFill>
                    <a:schemeClr val="tx2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403" name="Line 33"/>
                <p:cNvSpPr>
                  <a:spLocks noChangeShapeType="1"/>
                </p:cNvSpPr>
                <p:nvPr/>
              </p:nvSpPr>
              <p:spPr bwMode="auto">
                <a:xfrm rot="5400000">
                  <a:off x="2871" y="2663"/>
                  <a:ext cx="0" cy="1232"/>
                </a:xfrm>
                <a:prstGeom prst="line">
                  <a:avLst/>
                </a:prstGeom>
                <a:noFill/>
                <a:ln w="9525">
                  <a:solidFill>
                    <a:schemeClr val="tx2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404" name="Line 34"/>
                <p:cNvSpPr>
                  <a:spLocks noChangeShapeType="1"/>
                </p:cNvSpPr>
                <p:nvPr/>
              </p:nvSpPr>
              <p:spPr bwMode="auto">
                <a:xfrm rot="5400000">
                  <a:off x="2871" y="2786"/>
                  <a:ext cx="0" cy="1232"/>
                </a:xfrm>
                <a:prstGeom prst="line">
                  <a:avLst/>
                </a:prstGeom>
                <a:noFill/>
                <a:ln w="9525">
                  <a:solidFill>
                    <a:schemeClr val="tx2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405" name="Line 35"/>
                <p:cNvSpPr>
                  <a:spLocks noChangeShapeType="1"/>
                </p:cNvSpPr>
                <p:nvPr/>
              </p:nvSpPr>
              <p:spPr bwMode="auto">
                <a:xfrm rot="5400000">
                  <a:off x="2871" y="2909"/>
                  <a:ext cx="0" cy="1232"/>
                </a:xfrm>
                <a:prstGeom prst="line">
                  <a:avLst/>
                </a:prstGeom>
                <a:noFill/>
                <a:ln w="9525">
                  <a:solidFill>
                    <a:schemeClr val="tx2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406" name="Line 36"/>
                <p:cNvSpPr>
                  <a:spLocks noChangeShapeType="1"/>
                </p:cNvSpPr>
                <p:nvPr/>
              </p:nvSpPr>
              <p:spPr bwMode="auto">
                <a:xfrm rot="5400000">
                  <a:off x="2871" y="3032"/>
                  <a:ext cx="0" cy="1232"/>
                </a:xfrm>
                <a:prstGeom prst="line">
                  <a:avLst/>
                </a:prstGeom>
                <a:noFill/>
                <a:ln w="9525">
                  <a:solidFill>
                    <a:schemeClr val="tx2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407" name="Line 37"/>
                <p:cNvSpPr>
                  <a:spLocks noChangeShapeType="1"/>
                </p:cNvSpPr>
                <p:nvPr/>
              </p:nvSpPr>
              <p:spPr bwMode="auto">
                <a:xfrm rot="5400000">
                  <a:off x="2871" y="3155"/>
                  <a:ext cx="0" cy="1232"/>
                </a:xfrm>
                <a:prstGeom prst="line">
                  <a:avLst/>
                </a:prstGeom>
                <a:noFill/>
                <a:ln w="9525">
                  <a:solidFill>
                    <a:schemeClr val="tx2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408" name="Line 38"/>
                <p:cNvSpPr>
                  <a:spLocks noChangeShapeType="1"/>
                </p:cNvSpPr>
                <p:nvPr/>
              </p:nvSpPr>
              <p:spPr bwMode="auto">
                <a:xfrm rot="5400000">
                  <a:off x="2871" y="3279"/>
                  <a:ext cx="0" cy="1232"/>
                </a:xfrm>
                <a:prstGeom prst="line">
                  <a:avLst/>
                </a:prstGeom>
                <a:noFill/>
                <a:ln w="9525">
                  <a:solidFill>
                    <a:schemeClr val="tx2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4" name="Group 39"/>
              <p:cNvGrpSpPr>
                <a:grpSpLocks/>
              </p:cNvGrpSpPr>
              <p:nvPr/>
            </p:nvGrpSpPr>
            <p:grpSpPr bwMode="auto">
              <a:xfrm>
                <a:off x="2224" y="2664"/>
                <a:ext cx="1296" cy="1232"/>
                <a:chOff x="2224" y="2664"/>
                <a:chExt cx="1296" cy="1232"/>
              </a:xfrm>
            </p:grpSpPr>
            <p:sp>
              <p:nvSpPr>
                <p:cNvPr id="7377" name="Line 40"/>
                <p:cNvSpPr>
                  <a:spLocks noChangeShapeType="1"/>
                </p:cNvSpPr>
                <p:nvPr/>
              </p:nvSpPr>
              <p:spPr bwMode="auto">
                <a:xfrm>
                  <a:off x="2232" y="2664"/>
                  <a:ext cx="1280" cy="1232"/>
                </a:xfrm>
                <a:prstGeom prst="line">
                  <a:avLst/>
                </a:prstGeom>
                <a:noFill/>
                <a:ln w="9525">
                  <a:solidFill>
                    <a:schemeClr val="tx2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>
                    <a:solidFill>
                      <a:srgbClr val="000000"/>
                    </a:solidFill>
                  </a:endParaRPr>
                </a:p>
              </p:txBody>
            </p:sp>
            <p:grpSp>
              <p:nvGrpSpPr>
                <p:cNvPr id="5" name="Group 41"/>
                <p:cNvGrpSpPr>
                  <a:grpSpLocks/>
                </p:cNvGrpSpPr>
                <p:nvPr/>
              </p:nvGrpSpPr>
              <p:grpSpPr bwMode="auto">
                <a:xfrm>
                  <a:off x="2360" y="2664"/>
                  <a:ext cx="1160" cy="1096"/>
                  <a:chOff x="2360" y="2664"/>
                  <a:chExt cx="1160" cy="1096"/>
                </a:xfrm>
              </p:grpSpPr>
              <p:sp>
                <p:nvSpPr>
                  <p:cNvPr id="7389" name="Line 42"/>
                  <p:cNvSpPr>
                    <a:spLocks noChangeShapeType="1"/>
                  </p:cNvSpPr>
                  <p:nvPr/>
                </p:nvSpPr>
                <p:spPr bwMode="auto">
                  <a:xfrm>
                    <a:off x="2360" y="2664"/>
                    <a:ext cx="1152" cy="1096"/>
                  </a:xfrm>
                  <a:prstGeom prst="line">
                    <a:avLst/>
                  </a:prstGeom>
                  <a:noFill/>
                  <a:ln w="9525">
                    <a:solidFill>
                      <a:schemeClr val="tx2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40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7390" name="Line 43"/>
                  <p:cNvSpPr>
                    <a:spLocks noChangeShapeType="1"/>
                  </p:cNvSpPr>
                  <p:nvPr/>
                </p:nvSpPr>
                <p:spPr bwMode="auto">
                  <a:xfrm>
                    <a:off x="2488" y="2664"/>
                    <a:ext cx="1032" cy="976"/>
                  </a:xfrm>
                  <a:prstGeom prst="line">
                    <a:avLst/>
                  </a:prstGeom>
                  <a:noFill/>
                  <a:ln w="9525">
                    <a:solidFill>
                      <a:schemeClr val="tx2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40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7391" name="Line 44"/>
                  <p:cNvSpPr>
                    <a:spLocks noChangeShapeType="1"/>
                  </p:cNvSpPr>
                  <p:nvPr/>
                </p:nvSpPr>
                <p:spPr bwMode="auto">
                  <a:xfrm>
                    <a:off x="2616" y="2664"/>
                    <a:ext cx="896" cy="848"/>
                  </a:xfrm>
                  <a:prstGeom prst="line">
                    <a:avLst/>
                  </a:prstGeom>
                  <a:noFill/>
                  <a:ln w="9525">
                    <a:solidFill>
                      <a:schemeClr val="tx2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40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7392" name="Line 45"/>
                  <p:cNvSpPr>
                    <a:spLocks noChangeShapeType="1"/>
                  </p:cNvSpPr>
                  <p:nvPr/>
                </p:nvSpPr>
                <p:spPr bwMode="auto">
                  <a:xfrm>
                    <a:off x="2744" y="2664"/>
                    <a:ext cx="768" cy="744"/>
                  </a:xfrm>
                  <a:prstGeom prst="line">
                    <a:avLst/>
                  </a:prstGeom>
                  <a:noFill/>
                  <a:ln w="9525">
                    <a:solidFill>
                      <a:schemeClr val="tx2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40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7393" name="Line 46"/>
                  <p:cNvSpPr>
                    <a:spLocks noChangeShapeType="1"/>
                  </p:cNvSpPr>
                  <p:nvPr/>
                </p:nvSpPr>
                <p:spPr bwMode="auto">
                  <a:xfrm>
                    <a:off x="2872" y="2664"/>
                    <a:ext cx="640" cy="616"/>
                  </a:xfrm>
                  <a:prstGeom prst="line">
                    <a:avLst/>
                  </a:prstGeom>
                  <a:noFill/>
                  <a:ln w="9525">
                    <a:solidFill>
                      <a:schemeClr val="tx2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40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7394" name="Line 47"/>
                  <p:cNvSpPr>
                    <a:spLocks noChangeShapeType="1"/>
                  </p:cNvSpPr>
                  <p:nvPr/>
                </p:nvSpPr>
                <p:spPr bwMode="auto">
                  <a:xfrm>
                    <a:off x="3000" y="2664"/>
                    <a:ext cx="520" cy="496"/>
                  </a:xfrm>
                  <a:prstGeom prst="line">
                    <a:avLst/>
                  </a:prstGeom>
                  <a:noFill/>
                  <a:ln w="9525">
                    <a:solidFill>
                      <a:schemeClr val="tx2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40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7395" name="Line 48"/>
                  <p:cNvSpPr>
                    <a:spLocks noChangeShapeType="1"/>
                  </p:cNvSpPr>
                  <p:nvPr/>
                </p:nvSpPr>
                <p:spPr bwMode="auto">
                  <a:xfrm>
                    <a:off x="3128" y="2664"/>
                    <a:ext cx="392" cy="368"/>
                  </a:xfrm>
                  <a:prstGeom prst="line">
                    <a:avLst/>
                  </a:prstGeom>
                  <a:noFill/>
                  <a:ln w="9525">
                    <a:solidFill>
                      <a:schemeClr val="tx2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40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7396" name="Line 49"/>
                  <p:cNvSpPr>
                    <a:spLocks noChangeShapeType="1"/>
                  </p:cNvSpPr>
                  <p:nvPr/>
                </p:nvSpPr>
                <p:spPr bwMode="auto">
                  <a:xfrm>
                    <a:off x="3256" y="2664"/>
                    <a:ext cx="256" cy="256"/>
                  </a:xfrm>
                  <a:prstGeom prst="line">
                    <a:avLst/>
                  </a:prstGeom>
                  <a:noFill/>
                  <a:ln w="9525">
                    <a:solidFill>
                      <a:schemeClr val="tx2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40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7397" name="Line 50"/>
                  <p:cNvSpPr>
                    <a:spLocks noChangeShapeType="1"/>
                  </p:cNvSpPr>
                  <p:nvPr/>
                </p:nvSpPr>
                <p:spPr bwMode="auto">
                  <a:xfrm>
                    <a:off x="3384" y="2664"/>
                    <a:ext cx="128" cy="120"/>
                  </a:xfrm>
                  <a:prstGeom prst="line">
                    <a:avLst/>
                  </a:prstGeom>
                  <a:noFill/>
                  <a:ln w="9525">
                    <a:solidFill>
                      <a:schemeClr val="tx2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400">
                      <a:solidFill>
                        <a:srgbClr val="000000"/>
                      </a:solidFill>
                    </a:endParaRPr>
                  </a:p>
                </p:txBody>
              </p:sp>
            </p:grpSp>
            <p:grpSp>
              <p:nvGrpSpPr>
                <p:cNvPr id="7379" name="Group 51"/>
                <p:cNvGrpSpPr>
                  <a:grpSpLocks/>
                </p:cNvGrpSpPr>
                <p:nvPr/>
              </p:nvGrpSpPr>
              <p:grpSpPr bwMode="auto">
                <a:xfrm flipH="1" flipV="1">
                  <a:off x="2224" y="2792"/>
                  <a:ext cx="1160" cy="1096"/>
                  <a:chOff x="2360" y="2664"/>
                  <a:chExt cx="1160" cy="1096"/>
                </a:xfrm>
              </p:grpSpPr>
              <p:sp>
                <p:nvSpPr>
                  <p:cNvPr id="7380" name="Line 52"/>
                  <p:cNvSpPr>
                    <a:spLocks noChangeShapeType="1"/>
                  </p:cNvSpPr>
                  <p:nvPr/>
                </p:nvSpPr>
                <p:spPr bwMode="auto">
                  <a:xfrm>
                    <a:off x="2360" y="2664"/>
                    <a:ext cx="1152" cy="1096"/>
                  </a:xfrm>
                  <a:prstGeom prst="line">
                    <a:avLst/>
                  </a:prstGeom>
                  <a:noFill/>
                  <a:ln w="9525">
                    <a:solidFill>
                      <a:schemeClr val="tx2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40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7381" name="Line 53"/>
                  <p:cNvSpPr>
                    <a:spLocks noChangeShapeType="1"/>
                  </p:cNvSpPr>
                  <p:nvPr/>
                </p:nvSpPr>
                <p:spPr bwMode="auto">
                  <a:xfrm>
                    <a:off x="2488" y="2664"/>
                    <a:ext cx="1032" cy="976"/>
                  </a:xfrm>
                  <a:prstGeom prst="line">
                    <a:avLst/>
                  </a:prstGeom>
                  <a:noFill/>
                  <a:ln w="9525">
                    <a:solidFill>
                      <a:schemeClr val="tx2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40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7382" name="Line 54"/>
                  <p:cNvSpPr>
                    <a:spLocks noChangeShapeType="1"/>
                  </p:cNvSpPr>
                  <p:nvPr/>
                </p:nvSpPr>
                <p:spPr bwMode="auto">
                  <a:xfrm>
                    <a:off x="2616" y="2664"/>
                    <a:ext cx="896" cy="848"/>
                  </a:xfrm>
                  <a:prstGeom prst="line">
                    <a:avLst/>
                  </a:prstGeom>
                  <a:noFill/>
                  <a:ln w="9525">
                    <a:solidFill>
                      <a:schemeClr val="tx2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40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7383" name="Line 55"/>
                  <p:cNvSpPr>
                    <a:spLocks noChangeShapeType="1"/>
                  </p:cNvSpPr>
                  <p:nvPr/>
                </p:nvSpPr>
                <p:spPr bwMode="auto">
                  <a:xfrm>
                    <a:off x="2744" y="2664"/>
                    <a:ext cx="768" cy="744"/>
                  </a:xfrm>
                  <a:prstGeom prst="line">
                    <a:avLst/>
                  </a:prstGeom>
                  <a:noFill/>
                  <a:ln w="9525">
                    <a:solidFill>
                      <a:schemeClr val="tx2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40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7384" name="Line 56"/>
                  <p:cNvSpPr>
                    <a:spLocks noChangeShapeType="1"/>
                  </p:cNvSpPr>
                  <p:nvPr/>
                </p:nvSpPr>
                <p:spPr bwMode="auto">
                  <a:xfrm>
                    <a:off x="2872" y="2664"/>
                    <a:ext cx="640" cy="616"/>
                  </a:xfrm>
                  <a:prstGeom prst="line">
                    <a:avLst/>
                  </a:prstGeom>
                  <a:noFill/>
                  <a:ln w="9525">
                    <a:solidFill>
                      <a:schemeClr val="tx2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40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7385" name="Line 57"/>
                  <p:cNvSpPr>
                    <a:spLocks noChangeShapeType="1"/>
                  </p:cNvSpPr>
                  <p:nvPr/>
                </p:nvSpPr>
                <p:spPr bwMode="auto">
                  <a:xfrm>
                    <a:off x="3000" y="2664"/>
                    <a:ext cx="520" cy="496"/>
                  </a:xfrm>
                  <a:prstGeom prst="line">
                    <a:avLst/>
                  </a:prstGeom>
                  <a:noFill/>
                  <a:ln w="9525">
                    <a:solidFill>
                      <a:schemeClr val="tx2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40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7386" name="Line 58"/>
                  <p:cNvSpPr>
                    <a:spLocks noChangeShapeType="1"/>
                  </p:cNvSpPr>
                  <p:nvPr/>
                </p:nvSpPr>
                <p:spPr bwMode="auto">
                  <a:xfrm>
                    <a:off x="3128" y="2664"/>
                    <a:ext cx="392" cy="368"/>
                  </a:xfrm>
                  <a:prstGeom prst="line">
                    <a:avLst/>
                  </a:prstGeom>
                  <a:noFill/>
                  <a:ln w="9525">
                    <a:solidFill>
                      <a:schemeClr val="tx2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40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7387" name="Line 59"/>
                  <p:cNvSpPr>
                    <a:spLocks noChangeShapeType="1"/>
                  </p:cNvSpPr>
                  <p:nvPr/>
                </p:nvSpPr>
                <p:spPr bwMode="auto">
                  <a:xfrm>
                    <a:off x="3256" y="2664"/>
                    <a:ext cx="256" cy="256"/>
                  </a:xfrm>
                  <a:prstGeom prst="line">
                    <a:avLst/>
                  </a:prstGeom>
                  <a:noFill/>
                  <a:ln w="9525">
                    <a:solidFill>
                      <a:schemeClr val="tx2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40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7388" name="Line 60"/>
                  <p:cNvSpPr>
                    <a:spLocks noChangeShapeType="1"/>
                  </p:cNvSpPr>
                  <p:nvPr/>
                </p:nvSpPr>
                <p:spPr bwMode="auto">
                  <a:xfrm>
                    <a:off x="3384" y="2664"/>
                    <a:ext cx="128" cy="120"/>
                  </a:xfrm>
                  <a:prstGeom prst="line">
                    <a:avLst/>
                  </a:prstGeom>
                  <a:noFill/>
                  <a:ln w="9525">
                    <a:solidFill>
                      <a:schemeClr val="tx2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400">
                      <a:solidFill>
                        <a:srgbClr val="000000"/>
                      </a:solidFill>
                    </a:endParaRPr>
                  </a:p>
                </p:txBody>
              </p:sp>
            </p:grpSp>
          </p:grpSp>
        </p:grpSp>
        <p:grpSp>
          <p:nvGrpSpPr>
            <p:cNvPr id="7241" name="Group 61"/>
            <p:cNvGrpSpPr>
              <a:grpSpLocks/>
            </p:cNvGrpSpPr>
            <p:nvPr/>
          </p:nvGrpSpPr>
          <p:grpSpPr bwMode="auto">
            <a:xfrm>
              <a:off x="2544" y="2624"/>
              <a:ext cx="1360" cy="1312"/>
              <a:chOff x="2200" y="2632"/>
              <a:chExt cx="1048" cy="1056"/>
            </a:xfrm>
          </p:grpSpPr>
          <p:grpSp>
            <p:nvGrpSpPr>
              <p:cNvPr id="7242" name="Group 62"/>
              <p:cNvGrpSpPr>
                <a:grpSpLocks/>
              </p:cNvGrpSpPr>
              <p:nvPr/>
            </p:nvGrpSpPr>
            <p:grpSpPr bwMode="auto">
              <a:xfrm>
                <a:off x="2200" y="2632"/>
                <a:ext cx="64" cy="1056"/>
                <a:chOff x="2040" y="2648"/>
                <a:chExt cx="64" cy="1056"/>
              </a:xfrm>
            </p:grpSpPr>
            <p:sp>
              <p:nvSpPr>
                <p:cNvPr id="7363" name="Oval 63"/>
                <p:cNvSpPr>
                  <a:spLocks noChangeArrowheads="1"/>
                </p:cNvSpPr>
                <p:nvPr/>
              </p:nvSpPr>
              <p:spPr bwMode="auto">
                <a:xfrm>
                  <a:off x="2040" y="2648"/>
                  <a:ext cx="64" cy="64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364" name="Oval 64"/>
                <p:cNvSpPr>
                  <a:spLocks noChangeArrowheads="1"/>
                </p:cNvSpPr>
                <p:nvPr/>
              </p:nvSpPr>
              <p:spPr bwMode="auto">
                <a:xfrm>
                  <a:off x="2040" y="2747"/>
                  <a:ext cx="64" cy="64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365" name="Oval 65"/>
                <p:cNvSpPr>
                  <a:spLocks noChangeArrowheads="1"/>
                </p:cNvSpPr>
                <p:nvPr/>
              </p:nvSpPr>
              <p:spPr bwMode="auto">
                <a:xfrm>
                  <a:off x="2040" y="2846"/>
                  <a:ext cx="64" cy="64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366" name="Oval 66"/>
                <p:cNvSpPr>
                  <a:spLocks noChangeArrowheads="1"/>
                </p:cNvSpPr>
                <p:nvPr/>
              </p:nvSpPr>
              <p:spPr bwMode="auto">
                <a:xfrm>
                  <a:off x="2040" y="2945"/>
                  <a:ext cx="64" cy="64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367" name="Oval 67"/>
                <p:cNvSpPr>
                  <a:spLocks noChangeArrowheads="1"/>
                </p:cNvSpPr>
                <p:nvPr/>
              </p:nvSpPr>
              <p:spPr bwMode="auto">
                <a:xfrm>
                  <a:off x="2040" y="3044"/>
                  <a:ext cx="64" cy="64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368" name="Oval 68"/>
                <p:cNvSpPr>
                  <a:spLocks noChangeArrowheads="1"/>
                </p:cNvSpPr>
                <p:nvPr/>
              </p:nvSpPr>
              <p:spPr bwMode="auto">
                <a:xfrm>
                  <a:off x="2040" y="3144"/>
                  <a:ext cx="64" cy="64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369" name="Oval 69"/>
                <p:cNvSpPr>
                  <a:spLocks noChangeArrowheads="1"/>
                </p:cNvSpPr>
                <p:nvPr/>
              </p:nvSpPr>
              <p:spPr bwMode="auto">
                <a:xfrm>
                  <a:off x="2040" y="3243"/>
                  <a:ext cx="64" cy="64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370" name="Oval 70"/>
                <p:cNvSpPr>
                  <a:spLocks noChangeArrowheads="1"/>
                </p:cNvSpPr>
                <p:nvPr/>
              </p:nvSpPr>
              <p:spPr bwMode="auto">
                <a:xfrm>
                  <a:off x="2040" y="3342"/>
                  <a:ext cx="64" cy="64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371" name="Oval 71"/>
                <p:cNvSpPr>
                  <a:spLocks noChangeArrowheads="1"/>
                </p:cNvSpPr>
                <p:nvPr/>
              </p:nvSpPr>
              <p:spPr bwMode="auto">
                <a:xfrm>
                  <a:off x="2040" y="3441"/>
                  <a:ext cx="64" cy="64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372" name="Oval 72"/>
                <p:cNvSpPr>
                  <a:spLocks noChangeArrowheads="1"/>
                </p:cNvSpPr>
                <p:nvPr/>
              </p:nvSpPr>
              <p:spPr bwMode="auto">
                <a:xfrm>
                  <a:off x="2040" y="3540"/>
                  <a:ext cx="64" cy="64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373" name="Oval 73"/>
                <p:cNvSpPr>
                  <a:spLocks noChangeArrowheads="1"/>
                </p:cNvSpPr>
                <p:nvPr/>
              </p:nvSpPr>
              <p:spPr bwMode="auto">
                <a:xfrm>
                  <a:off x="2040" y="3640"/>
                  <a:ext cx="64" cy="64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7243" name="Group 74"/>
              <p:cNvGrpSpPr>
                <a:grpSpLocks/>
              </p:cNvGrpSpPr>
              <p:nvPr/>
            </p:nvGrpSpPr>
            <p:grpSpPr bwMode="auto">
              <a:xfrm>
                <a:off x="2298" y="2632"/>
                <a:ext cx="64" cy="1056"/>
                <a:chOff x="2040" y="2648"/>
                <a:chExt cx="64" cy="1056"/>
              </a:xfrm>
            </p:grpSpPr>
            <p:sp>
              <p:nvSpPr>
                <p:cNvPr id="7352" name="Oval 75"/>
                <p:cNvSpPr>
                  <a:spLocks noChangeArrowheads="1"/>
                </p:cNvSpPr>
                <p:nvPr/>
              </p:nvSpPr>
              <p:spPr bwMode="auto">
                <a:xfrm>
                  <a:off x="2040" y="2648"/>
                  <a:ext cx="64" cy="64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353" name="Oval 76"/>
                <p:cNvSpPr>
                  <a:spLocks noChangeArrowheads="1"/>
                </p:cNvSpPr>
                <p:nvPr/>
              </p:nvSpPr>
              <p:spPr bwMode="auto">
                <a:xfrm>
                  <a:off x="2040" y="2747"/>
                  <a:ext cx="64" cy="64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354" name="Oval 77"/>
                <p:cNvSpPr>
                  <a:spLocks noChangeArrowheads="1"/>
                </p:cNvSpPr>
                <p:nvPr/>
              </p:nvSpPr>
              <p:spPr bwMode="auto">
                <a:xfrm>
                  <a:off x="2040" y="2846"/>
                  <a:ext cx="64" cy="64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355" name="Oval 78"/>
                <p:cNvSpPr>
                  <a:spLocks noChangeArrowheads="1"/>
                </p:cNvSpPr>
                <p:nvPr/>
              </p:nvSpPr>
              <p:spPr bwMode="auto">
                <a:xfrm>
                  <a:off x="2040" y="2945"/>
                  <a:ext cx="64" cy="64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356" name="Oval 79"/>
                <p:cNvSpPr>
                  <a:spLocks noChangeArrowheads="1"/>
                </p:cNvSpPr>
                <p:nvPr/>
              </p:nvSpPr>
              <p:spPr bwMode="auto">
                <a:xfrm>
                  <a:off x="2040" y="3044"/>
                  <a:ext cx="64" cy="64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357" name="Oval 80"/>
                <p:cNvSpPr>
                  <a:spLocks noChangeArrowheads="1"/>
                </p:cNvSpPr>
                <p:nvPr/>
              </p:nvSpPr>
              <p:spPr bwMode="auto">
                <a:xfrm>
                  <a:off x="2040" y="3144"/>
                  <a:ext cx="64" cy="64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358" name="Oval 81"/>
                <p:cNvSpPr>
                  <a:spLocks noChangeArrowheads="1"/>
                </p:cNvSpPr>
                <p:nvPr/>
              </p:nvSpPr>
              <p:spPr bwMode="auto">
                <a:xfrm>
                  <a:off x="2040" y="3243"/>
                  <a:ext cx="64" cy="64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359" name="Oval 82"/>
                <p:cNvSpPr>
                  <a:spLocks noChangeArrowheads="1"/>
                </p:cNvSpPr>
                <p:nvPr/>
              </p:nvSpPr>
              <p:spPr bwMode="auto">
                <a:xfrm>
                  <a:off x="2040" y="3342"/>
                  <a:ext cx="64" cy="64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360" name="Oval 83"/>
                <p:cNvSpPr>
                  <a:spLocks noChangeArrowheads="1"/>
                </p:cNvSpPr>
                <p:nvPr/>
              </p:nvSpPr>
              <p:spPr bwMode="auto">
                <a:xfrm>
                  <a:off x="2040" y="3441"/>
                  <a:ext cx="64" cy="64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361" name="Oval 84"/>
                <p:cNvSpPr>
                  <a:spLocks noChangeArrowheads="1"/>
                </p:cNvSpPr>
                <p:nvPr/>
              </p:nvSpPr>
              <p:spPr bwMode="auto">
                <a:xfrm>
                  <a:off x="2040" y="3540"/>
                  <a:ext cx="64" cy="64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362" name="Oval 85"/>
                <p:cNvSpPr>
                  <a:spLocks noChangeArrowheads="1"/>
                </p:cNvSpPr>
                <p:nvPr/>
              </p:nvSpPr>
              <p:spPr bwMode="auto">
                <a:xfrm>
                  <a:off x="2040" y="3640"/>
                  <a:ext cx="64" cy="64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7244" name="Group 86"/>
              <p:cNvGrpSpPr>
                <a:grpSpLocks/>
              </p:cNvGrpSpPr>
              <p:nvPr/>
            </p:nvGrpSpPr>
            <p:grpSpPr bwMode="auto">
              <a:xfrm>
                <a:off x="2396" y="2632"/>
                <a:ext cx="64" cy="1056"/>
                <a:chOff x="2040" y="2648"/>
                <a:chExt cx="64" cy="1056"/>
              </a:xfrm>
            </p:grpSpPr>
            <p:sp>
              <p:nvSpPr>
                <p:cNvPr id="7341" name="Oval 87"/>
                <p:cNvSpPr>
                  <a:spLocks noChangeArrowheads="1"/>
                </p:cNvSpPr>
                <p:nvPr/>
              </p:nvSpPr>
              <p:spPr bwMode="auto">
                <a:xfrm>
                  <a:off x="2040" y="2648"/>
                  <a:ext cx="64" cy="64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342" name="Oval 88"/>
                <p:cNvSpPr>
                  <a:spLocks noChangeArrowheads="1"/>
                </p:cNvSpPr>
                <p:nvPr/>
              </p:nvSpPr>
              <p:spPr bwMode="auto">
                <a:xfrm>
                  <a:off x="2040" y="2747"/>
                  <a:ext cx="64" cy="64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343" name="Oval 89"/>
                <p:cNvSpPr>
                  <a:spLocks noChangeArrowheads="1"/>
                </p:cNvSpPr>
                <p:nvPr/>
              </p:nvSpPr>
              <p:spPr bwMode="auto">
                <a:xfrm>
                  <a:off x="2040" y="2846"/>
                  <a:ext cx="64" cy="64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344" name="Oval 90"/>
                <p:cNvSpPr>
                  <a:spLocks noChangeArrowheads="1"/>
                </p:cNvSpPr>
                <p:nvPr/>
              </p:nvSpPr>
              <p:spPr bwMode="auto">
                <a:xfrm>
                  <a:off x="2040" y="2945"/>
                  <a:ext cx="64" cy="64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345" name="Oval 91"/>
                <p:cNvSpPr>
                  <a:spLocks noChangeArrowheads="1"/>
                </p:cNvSpPr>
                <p:nvPr/>
              </p:nvSpPr>
              <p:spPr bwMode="auto">
                <a:xfrm>
                  <a:off x="2040" y="3044"/>
                  <a:ext cx="64" cy="64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346" name="Oval 92"/>
                <p:cNvSpPr>
                  <a:spLocks noChangeArrowheads="1"/>
                </p:cNvSpPr>
                <p:nvPr/>
              </p:nvSpPr>
              <p:spPr bwMode="auto">
                <a:xfrm>
                  <a:off x="2040" y="3144"/>
                  <a:ext cx="64" cy="64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347" name="Oval 93"/>
                <p:cNvSpPr>
                  <a:spLocks noChangeArrowheads="1"/>
                </p:cNvSpPr>
                <p:nvPr/>
              </p:nvSpPr>
              <p:spPr bwMode="auto">
                <a:xfrm>
                  <a:off x="2040" y="3243"/>
                  <a:ext cx="64" cy="64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348" name="Oval 94"/>
                <p:cNvSpPr>
                  <a:spLocks noChangeArrowheads="1"/>
                </p:cNvSpPr>
                <p:nvPr/>
              </p:nvSpPr>
              <p:spPr bwMode="auto">
                <a:xfrm>
                  <a:off x="2040" y="3342"/>
                  <a:ext cx="64" cy="64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349" name="Oval 95"/>
                <p:cNvSpPr>
                  <a:spLocks noChangeArrowheads="1"/>
                </p:cNvSpPr>
                <p:nvPr/>
              </p:nvSpPr>
              <p:spPr bwMode="auto">
                <a:xfrm>
                  <a:off x="2040" y="3441"/>
                  <a:ext cx="64" cy="64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350" name="Oval 96"/>
                <p:cNvSpPr>
                  <a:spLocks noChangeArrowheads="1"/>
                </p:cNvSpPr>
                <p:nvPr/>
              </p:nvSpPr>
              <p:spPr bwMode="auto">
                <a:xfrm>
                  <a:off x="2040" y="3540"/>
                  <a:ext cx="64" cy="64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351" name="Oval 97"/>
                <p:cNvSpPr>
                  <a:spLocks noChangeArrowheads="1"/>
                </p:cNvSpPr>
                <p:nvPr/>
              </p:nvSpPr>
              <p:spPr bwMode="auto">
                <a:xfrm>
                  <a:off x="2040" y="3640"/>
                  <a:ext cx="64" cy="64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7245" name="Group 98"/>
              <p:cNvGrpSpPr>
                <a:grpSpLocks/>
              </p:cNvGrpSpPr>
              <p:nvPr/>
            </p:nvGrpSpPr>
            <p:grpSpPr bwMode="auto">
              <a:xfrm>
                <a:off x="2495" y="2632"/>
                <a:ext cx="64" cy="1056"/>
                <a:chOff x="2040" y="2648"/>
                <a:chExt cx="64" cy="1056"/>
              </a:xfrm>
            </p:grpSpPr>
            <p:sp>
              <p:nvSpPr>
                <p:cNvPr id="7330" name="Oval 99"/>
                <p:cNvSpPr>
                  <a:spLocks noChangeArrowheads="1"/>
                </p:cNvSpPr>
                <p:nvPr/>
              </p:nvSpPr>
              <p:spPr bwMode="auto">
                <a:xfrm>
                  <a:off x="2040" y="2648"/>
                  <a:ext cx="64" cy="64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331" name="Oval 100"/>
                <p:cNvSpPr>
                  <a:spLocks noChangeArrowheads="1"/>
                </p:cNvSpPr>
                <p:nvPr/>
              </p:nvSpPr>
              <p:spPr bwMode="auto">
                <a:xfrm>
                  <a:off x="2040" y="2747"/>
                  <a:ext cx="64" cy="64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332" name="Oval 101"/>
                <p:cNvSpPr>
                  <a:spLocks noChangeArrowheads="1"/>
                </p:cNvSpPr>
                <p:nvPr/>
              </p:nvSpPr>
              <p:spPr bwMode="auto">
                <a:xfrm>
                  <a:off x="2040" y="2846"/>
                  <a:ext cx="64" cy="64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333" name="Oval 102"/>
                <p:cNvSpPr>
                  <a:spLocks noChangeArrowheads="1"/>
                </p:cNvSpPr>
                <p:nvPr/>
              </p:nvSpPr>
              <p:spPr bwMode="auto">
                <a:xfrm>
                  <a:off x="2040" y="2945"/>
                  <a:ext cx="64" cy="64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334" name="Oval 103"/>
                <p:cNvSpPr>
                  <a:spLocks noChangeArrowheads="1"/>
                </p:cNvSpPr>
                <p:nvPr/>
              </p:nvSpPr>
              <p:spPr bwMode="auto">
                <a:xfrm>
                  <a:off x="2040" y="3044"/>
                  <a:ext cx="64" cy="64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335" name="Oval 104"/>
                <p:cNvSpPr>
                  <a:spLocks noChangeArrowheads="1"/>
                </p:cNvSpPr>
                <p:nvPr/>
              </p:nvSpPr>
              <p:spPr bwMode="auto">
                <a:xfrm>
                  <a:off x="2040" y="3144"/>
                  <a:ext cx="64" cy="64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336" name="Oval 105"/>
                <p:cNvSpPr>
                  <a:spLocks noChangeArrowheads="1"/>
                </p:cNvSpPr>
                <p:nvPr/>
              </p:nvSpPr>
              <p:spPr bwMode="auto">
                <a:xfrm>
                  <a:off x="2040" y="3243"/>
                  <a:ext cx="64" cy="64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337" name="Oval 106"/>
                <p:cNvSpPr>
                  <a:spLocks noChangeArrowheads="1"/>
                </p:cNvSpPr>
                <p:nvPr/>
              </p:nvSpPr>
              <p:spPr bwMode="auto">
                <a:xfrm>
                  <a:off x="2040" y="3342"/>
                  <a:ext cx="64" cy="64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338" name="Oval 107"/>
                <p:cNvSpPr>
                  <a:spLocks noChangeArrowheads="1"/>
                </p:cNvSpPr>
                <p:nvPr/>
              </p:nvSpPr>
              <p:spPr bwMode="auto">
                <a:xfrm>
                  <a:off x="2040" y="3441"/>
                  <a:ext cx="64" cy="64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339" name="Oval 108"/>
                <p:cNvSpPr>
                  <a:spLocks noChangeArrowheads="1"/>
                </p:cNvSpPr>
                <p:nvPr/>
              </p:nvSpPr>
              <p:spPr bwMode="auto">
                <a:xfrm>
                  <a:off x="2040" y="3540"/>
                  <a:ext cx="64" cy="64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340" name="Oval 109"/>
                <p:cNvSpPr>
                  <a:spLocks noChangeArrowheads="1"/>
                </p:cNvSpPr>
                <p:nvPr/>
              </p:nvSpPr>
              <p:spPr bwMode="auto">
                <a:xfrm>
                  <a:off x="2040" y="3640"/>
                  <a:ext cx="64" cy="64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7246" name="Group 110"/>
              <p:cNvGrpSpPr>
                <a:grpSpLocks/>
              </p:cNvGrpSpPr>
              <p:nvPr/>
            </p:nvGrpSpPr>
            <p:grpSpPr bwMode="auto">
              <a:xfrm>
                <a:off x="2593" y="2632"/>
                <a:ext cx="64" cy="1056"/>
                <a:chOff x="2040" y="2648"/>
                <a:chExt cx="64" cy="1056"/>
              </a:xfrm>
            </p:grpSpPr>
            <p:sp>
              <p:nvSpPr>
                <p:cNvPr id="7319" name="Oval 111"/>
                <p:cNvSpPr>
                  <a:spLocks noChangeArrowheads="1"/>
                </p:cNvSpPr>
                <p:nvPr/>
              </p:nvSpPr>
              <p:spPr bwMode="auto">
                <a:xfrm>
                  <a:off x="2040" y="2648"/>
                  <a:ext cx="64" cy="64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320" name="Oval 112"/>
                <p:cNvSpPr>
                  <a:spLocks noChangeArrowheads="1"/>
                </p:cNvSpPr>
                <p:nvPr/>
              </p:nvSpPr>
              <p:spPr bwMode="auto">
                <a:xfrm>
                  <a:off x="2040" y="2747"/>
                  <a:ext cx="64" cy="64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321" name="Oval 113"/>
                <p:cNvSpPr>
                  <a:spLocks noChangeArrowheads="1"/>
                </p:cNvSpPr>
                <p:nvPr/>
              </p:nvSpPr>
              <p:spPr bwMode="auto">
                <a:xfrm>
                  <a:off x="2040" y="2846"/>
                  <a:ext cx="64" cy="64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322" name="Oval 114"/>
                <p:cNvSpPr>
                  <a:spLocks noChangeArrowheads="1"/>
                </p:cNvSpPr>
                <p:nvPr/>
              </p:nvSpPr>
              <p:spPr bwMode="auto">
                <a:xfrm>
                  <a:off x="2040" y="2945"/>
                  <a:ext cx="64" cy="64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323" name="Oval 115"/>
                <p:cNvSpPr>
                  <a:spLocks noChangeArrowheads="1"/>
                </p:cNvSpPr>
                <p:nvPr/>
              </p:nvSpPr>
              <p:spPr bwMode="auto">
                <a:xfrm>
                  <a:off x="2040" y="3044"/>
                  <a:ext cx="64" cy="64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324" name="Oval 116"/>
                <p:cNvSpPr>
                  <a:spLocks noChangeArrowheads="1"/>
                </p:cNvSpPr>
                <p:nvPr/>
              </p:nvSpPr>
              <p:spPr bwMode="auto">
                <a:xfrm>
                  <a:off x="2040" y="3144"/>
                  <a:ext cx="64" cy="64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325" name="Oval 117"/>
                <p:cNvSpPr>
                  <a:spLocks noChangeArrowheads="1"/>
                </p:cNvSpPr>
                <p:nvPr/>
              </p:nvSpPr>
              <p:spPr bwMode="auto">
                <a:xfrm>
                  <a:off x="2040" y="3243"/>
                  <a:ext cx="64" cy="64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326" name="Oval 118"/>
                <p:cNvSpPr>
                  <a:spLocks noChangeArrowheads="1"/>
                </p:cNvSpPr>
                <p:nvPr/>
              </p:nvSpPr>
              <p:spPr bwMode="auto">
                <a:xfrm>
                  <a:off x="2040" y="3342"/>
                  <a:ext cx="64" cy="64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327" name="Oval 119"/>
                <p:cNvSpPr>
                  <a:spLocks noChangeArrowheads="1"/>
                </p:cNvSpPr>
                <p:nvPr/>
              </p:nvSpPr>
              <p:spPr bwMode="auto">
                <a:xfrm>
                  <a:off x="2040" y="3441"/>
                  <a:ext cx="64" cy="64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328" name="Oval 120"/>
                <p:cNvSpPr>
                  <a:spLocks noChangeArrowheads="1"/>
                </p:cNvSpPr>
                <p:nvPr/>
              </p:nvSpPr>
              <p:spPr bwMode="auto">
                <a:xfrm>
                  <a:off x="2040" y="3540"/>
                  <a:ext cx="64" cy="64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329" name="Oval 121"/>
                <p:cNvSpPr>
                  <a:spLocks noChangeArrowheads="1"/>
                </p:cNvSpPr>
                <p:nvPr/>
              </p:nvSpPr>
              <p:spPr bwMode="auto">
                <a:xfrm>
                  <a:off x="2040" y="3640"/>
                  <a:ext cx="64" cy="64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7247" name="Group 122"/>
              <p:cNvGrpSpPr>
                <a:grpSpLocks/>
              </p:cNvGrpSpPr>
              <p:nvPr/>
            </p:nvGrpSpPr>
            <p:grpSpPr bwMode="auto">
              <a:xfrm>
                <a:off x="2692" y="2632"/>
                <a:ext cx="64" cy="1056"/>
                <a:chOff x="2040" y="2648"/>
                <a:chExt cx="64" cy="1056"/>
              </a:xfrm>
            </p:grpSpPr>
            <p:sp>
              <p:nvSpPr>
                <p:cNvPr id="7308" name="Oval 123"/>
                <p:cNvSpPr>
                  <a:spLocks noChangeArrowheads="1"/>
                </p:cNvSpPr>
                <p:nvPr/>
              </p:nvSpPr>
              <p:spPr bwMode="auto">
                <a:xfrm>
                  <a:off x="2040" y="2648"/>
                  <a:ext cx="64" cy="64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309" name="Oval 124"/>
                <p:cNvSpPr>
                  <a:spLocks noChangeArrowheads="1"/>
                </p:cNvSpPr>
                <p:nvPr/>
              </p:nvSpPr>
              <p:spPr bwMode="auto">
                <a:xfrm>
                  <a:off x="2040" y="2747"/>
                  <a:ext cx="64" cy="64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310" name="Oval 125"/>
                <p:cNvSpPr>
                  <a:spLocks noChangeArrowheads="1"/>
                </p:cNvSpPr>
                <p:nvPr/>
              </p:nvSpPr>
              <p:spPr bwMode="auto">
                <a:xfrm>
                  <a:off x="2040" y="2846"/>
                  <a:ext cx="64" cy="64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311" name="Oval 126"/>
                <p:cNvSpPr>
                  <a:spLocks noChangeArrowheads="1"/>
                </p:cNvSpPr>
                <p:nvPr/>
              </p:nvSpPr>
              <p:spPr bwMode="auto">
                <a:xfrm>
                  <a:off x="2040" y="2945"/>
                  <a:ext cx="64" cy="64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312" name="Oval 127"/>
                <p:cNvSpPr>
                  <a:spLocks noChangeArrowheads="1"/>
                </p:cNvSpPr>
                <p:nvPr/>
              </p:nvSpPr>
              <p:spPr bwMode="auto">
                <a:xfrm>
                  <a:off x="2040" y="3044"/>
                  <a:ext cx="64" cy="64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313" name="Oval 128"/>
                <p:cNvSpPr>
                  <a:spLocks noChangeArrowheads="1"/>
                </p:cNvSpPr>
                <p:nvPr/>
              </p:nvSpPr>
              <p:spPr bwMode="auto">
                <a:xfrm>
                  <a:off x="2040" y="3144"/>
                  <a:ext cx="64" cy="64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314" name="Oval 129"/>
                <p:cNvSpPr>
                  <a:spLocks noChangeArrowheads="1"/>
                </p:cNvSpPr>
                <p:nvPr/>
              </p:nvSpPr>
              <p:spPr bwMode="auto">
                <a:xfrm>
                  <a:off x="2040" y="3243"/>
                  <a:ext cx="64" cy="64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315" name="Oval 130"/>
                <p:cNvSpPr>
                  <a:spLocks noChangeArrowheads="1"/>
                </p:cNvSpPr>
                <p:nvPr/>
              </p:nvSpPr>
              <p:spPr bwMode="auto">
                <a:xfrm>
                  <a:off x="2040" y="3342"/>
                  <a:ext cx="64" cy="64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316" name="Oval 131"/>
                <p:cNvSpPr>
                  <a:spLocks noChangeArrowheads="1"/>
                </p:cNvSpPr>
                <p:nvPr/>
              </p:nvSpPr>
              <p:spPr bwMode="auto">
                <a:xfrm>
                  <a:off x="2040" y="3441"/>
                  <a:ext cx="64" cy="64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317" name="Oval 132"/>
                <p:cNvSpPr>
                  <a:spLocks noChangeArrowheads="1"/>
                </p:cNvSpPr>
                <p:nvPr/>
              </p:nvSpPr>
              <p:spPr bwMode="auto">
                <a:xfrm>
                  <a:off x="2040" y="3540"/>
                  <a:ext cx="64" cy="64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318" name="Oval 133"/>
                <p:cNvSpPr>
                  <a:spLocks noChangeArrowheads="1"/>
                </p:cNvSpPr>
                <p:nvPr/>
              </p:nvSpPr>
              <p:spPr bwMode="auto">
                <a:xfrm>
                  <a:off x="2040" y="3640"/>
                  <a:ext cx="64" cy="64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7248" name="Group 134"/>
              <p:cNvGrpSpPr>
                <a:grpSpLocks/>
              </p:cNvGrpSpPr>
              <p:nvPr/>
            </p:nvGrpSpPr>
            <p:grpSpPr bwMode="auto">
              <a:xfrm>
                <a:off x="2790" y="2632"/>
                <a:ext cx="64" cy="1056"/>
                <a:chOff x="2040" y="2648"/>
                <a:chExt cx="64" cy="1056"/>
              </a:xfrm>
            </p:grpSpPr>
            <p:sp>
              <p:nvSpPr>
                <p:cNvPr id="7297" name="Oval 135"/>
                <p:cNvSpPr>
                  <a:spLocks noChangeArrowheads="1"/>
                </p:cNvSpPr>
                <p:nvPr/>
              </p:nvSpPr>
              <p:spPr bwMode="auto">
                <a:xfrm>
                  <a:off x="2040" y="2648"/>
                  <a:ext cx="64" cy="64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298" name="Oval 136"/>
                <p:cNvSpPr>
                  <a:spLocks noChangeArrowheads="1"/>
                </p:cNvSpPr>
                <p:nvPr/>
              </p:nvSpPr>
              <p:spPr bwMode="auto">
                <a:xfrm>
                  <a:off x="2040" y="2747"/>
                  <a:ext cx="64" cy="64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299" name="Oval 137"/>
                <p:cNvSpPr>
                  <a:spLocks noChangeArrowheads="1"/>
                </p:cNvSpPr>
                <p:nvPr/>
              </p:nvSpPr>
              <p:spPr bwMode="auto">
                <a:xfrm>
                  <a:off x="2040" y="2846"/>
                  <a:ext cx="64" cy="64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300" name="Oval 138"/>
                <p:cNvSpPr>
                  <a:spLocks noChangeArrowheads="1"/>
                </p:cNvSpPr>
                <p:nvPr/>
              </p:nvSpPr>
              <p:spPr bwMode="auto">
                <a:xfrm>
                  <a:off x="2040" y="2945"/>
                  <a:ext cx="64" cy="64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301" name="Oval 139"/>
                <p:cNvSpPr>
                  <a:spLocks noChangeArrowheads="1"/>
                </p:cNvSpPr>
                <p:nvPr/>
              </p:nvSpPr>
              <p:spPr bwMode="auto">
                <a:xfrm>
                  <a:off x="2040" y="3044"/>
                  <a:ext cx="64" cy="64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302" name="Oval 140"/>
                <p:cNvSpPr>
                  <a:spLocks noChangeArrowheads="1"/>
                </p:cNvSpPr>
                <p:nvPr/>
              </p:nvSpPr>
              <p:spPr bwMode="auto">
                <a:xfrm>
                  <a:off x="2040" y="3144"/>
                  <a:ext cx="64" cy="64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303" name="Oval 141"/>
                <p:cNvSpPr>
                  <a:spLocks noChangeArrowheads="1"/>
                </p:cNvSpPr>
                <p:nvPr/>
              </p:nvSpPr>
              <p:spPr bwMode="auto">
                <a:xfrm>
                  <a:off x="2040" y="3243"/>
                  <a:ext cx="64" cy="64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304" name="Oval 142"/>
                <p:cNvSpPr>
                  <a:spLocks noChangeArrowheads="1"/>
                </p:cNvSpPr>
                <p:nvPr/>
              </p:nvSpPr>
              <p:spPr bwMode="auto">
                <a:xfrm>
                  <a:off x="2040" y="3342"/>
                  <a:ext cx="64" cy="64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305" name="Oval 143"/>
                <p:cNvSpPr>
                  <a:spLocks noChangeArrowheads="1"/>
                </p:cNvSpPr>
                <p:nvPr/>
              </p:nvSpPr>
              <p:spPr bwMode="auto">
                <a:xfrm>
                  <a:off x="2040" y="3441"/>
                  <a:ext cx="64" cy="64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306" name="Oval 144"/>
                <p:cNvSpPr>
                  <a:spLocks noChangeArrowheads="1"/>
                </p:cNvSpPr>
                <p:nvPr/>
              </p:nvSpPr>
              <p:spPr bwMode="auto">
                <a:xfrm>
                  <a:off x="2040" y="3540"/>
                  <a:ext cx="64" cy="64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307" name="Oval 145"/>
                <p:cNvSpPr>
                  <a:spLocks noChangeArrowheads="1"/>
                </p:cNvSpPr>
                <p:nvPr/>
              </p:nvSpPr>
              <p:spPr bwMode="auto">
                <a:xfrm>
                  <a:off x="2040" y="3640"/>
                  <a:ext cx="64" cy="64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7249" name="Group 146"/>
              <p:cNvGrpSpPr>
                <a:grpSpLocks/>
              </p:cNvGrpSpPr>
              <p:nvPr/>
            </p:nvGrpSpPr>
            <p:grpSpPr bwMode="auto">
              <a:xfrm>
                <a:off x="2888" y="2632"/>
                <a:ext cx="64" cy="1056"/>
                <a:chOff x="2040" y="2648"/>
                <a:chExt cx="64" cy="1056"/>
              </a:xfrm>
            </p:grpSpPr>
            <p:sp>
              <p:nvSpPr>
                <p:cNvPr id="7286" name="Oval 147"/>
                <p:cNvSpPr>
                  <a:spLocks noChangeArrowheads="1"/>
                </p:cNvSpPr>
                <p:nvPr/>
              </p:nvSpPr>
              <p:spPr bwMode="auto">
                <a:xfrm>
                  <a:off x="2040" y="2648"/>
                  <a:ext cx="64" cy="64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287" name="Oval 148"/>
                <p:cNvSpPr>
                  <a:spLocks noChangeArrowheads="1"/>
                </p:cNvSpPr>
                <p:nvPr/>
              </p:nvSpPr>
              <p:spPr bwMode="auto">
                <a:xfrm>
                  <a:off x="2040" y="2747"/>
                  <a:ext cx="64" cy="64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288" name="Oval 149"/>
                <p:cNvSpPr>
                  <a:spLocks noChangeArrowheads="1"/>
                </p:cNvSpPr>
                <p:nvPr/>
              </p:nvSpPr>
              <p:spPr bwMode="auto">
                <a:xfrm>
                  <a:off x="2040" y="2846"/>
                  <a:ext cx="64" cy="64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289" name="Oval 150"/>
                <p:cNvSpPr>
                  <a:spLocks noChangeArrowheads="1"/>
                </p:cNvSpPr>
                <p:nvPr/>
              </p:nvSpPr>
              <p:spPr bwMode="auto">
                <a:xfrm>
                  <a:off x="2040" y="2945"/>
                  <a:ext cx="64" cy="64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290" name="Oval 151"/>
                <p:cNvSpPr>
                  <a:spLocks noChangeArrowheads="1"/>
                </p:cNvSpPr>
                <p:nvPr/>
              </p:nvSpPr>
              <p:spPr bwMode="auto">
                <a:xfrm>
                  <a:off x="2040" y="3044"/>
                  <a:ext cx="64" cy="64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291" name="Oval 152"/>
                <p:cNvSpPr>
                  <a:spLocks noChangeArrowheads="1"/>
                </p:cNvSpPr>
                <p:nvPr/>
              </p:nvSpPr>
              <p:spPr bwMode="auto">
                <a:xfrm>
                  <a:off x="2040" y="3144"/>
                  <a:ext cx="64" cy="64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292" name="Oval 153"/>
                <p:cNvSpPr>
                  <a:spLocks noChangeArrowheads="1"/>
                </p:cNvSpPr>
                <p:nvPr/>
              </p:nvSpPr>
              <p:spPr bwMode="auto">
                <a:xfrm>
                  <a:off x="2040" y="3243"/>
                  <a:ext cx="64" cy="64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293" name="Oval 154"/>
                <p:cNvSpPr>
                  <a:spLocks noChangeArrowheads="1"/>
                </p:cNvSpPr>
                <p:nvPr/>
              </p:nvSpPr>
              <p:spPr bwMode="auto">
                <a:xfrm>
                  <a:off x="2040" y="3342"/>
                  <a:ext cx="64" cy="64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294" name="Oval 155"/>
                <p:cNvSpPr>
                  <a:spLocks noChangeArrowheads="1"/>
                </p:cNvSpPr>
                <p:nvPr/>
              </p:nvSpPr>
              <p:spPr bwMode="auto">
                <a:xfrm>
                  <a:off x="2040" y="3441"/>
                  <a:ext cx="64" cy="64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295" name="Oval 156"/>
                <p:cNvSpPr>
                  <a:spLocks noChangeArrowheads="1"/>
                </p:cNvSpPr>
                <p:nvPr/>
              </p:nvSpPr>
              <p:spPr bwMode="auto">
                <a:xfrm>
                  <a:off x="2040" y="3540"/>
                  <a:ext cx="64" cy="64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296" name="Oval 157"/>
                <p:cNvSpPr>
                  <a:spLocks noChangeArrowheads="1"/>
                </p:cNvSpPr>
                <p:nvPr/>
              </p:nvSpPr>
              <p:spPr bwMode="auto">
                <a:xfrm>
                  <a:off x="2040" y="3640"/>
                  <a:ext cx="64" cy="64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7250" name="Group 158"/>
              <p:cNvGrpSpPr>
                <a:grpSpLocks/>
              </p:cNvGrpSpPr>
              <p:nvPr/>
            </p:nvGrpSpPr>
            <p:grpSpPr bwMode="auto">
              <a:xfrm>
                <a:off x="2987" y="2632"/>
                <a:ext cx="64" cy="1056"/>
                <a:chOff x="2040" y="2648"/>
                <a:chExt cx="64" cy="1056"/>
              </a:xfrm>
            </p:grpSpPr>
            <p:sp>
              <p:nvSpPr>
                <p:cNvPr id="7275" name="Oval 159"/>
                <p:cNvSpPr>
                  <a:spLocks noChangeArrowheads="1"/>
                </p:cNvSpPr>
                <p:nvPr/>
              </p:nvSpPr>
              <p:spPr bwMode="auto">
                <a:xfrm>
                  <a:off x="2040" y="2648"/>
                  <a:ext cx="64" cy="64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276" name="Oval 160"/>
                <p:cNvSpPr>
                  <a:spLocks noChangeArrowheads="1"/>
                </p:cNvSpPr>
                <p:nvPr/>
              </p:nvSpPr>
              <p:spPr bwMode="auto">
                <a:xfrm>
                  <a:off x="2040" y="2747"/>
                  <a:ext cx="64" cy="64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277" name="Oval 161"/>
                <p:cNvSpPr>
                  <a:spLocks noChangeArrowheads="1"/>
                </p:cNvSpPr>
                <p:nvPr/>
              </p:nvSpPr>
              <p:spPr bwMode="auto">
                <a:xfrm>
                  <a:off x="2040" y="2846"/>
                  <a:ext cx="64" cy="64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278" name="Oval 162"/>
                <p:cNvSpPr>
                  <a:spLocks noChangeArrowheads="1"/>
                </p:cNvSpPr>
                <p:nvPr/>
              </p:nvSpPr>
              <p:spPr bwMode="auto">
                <a:xfrm>
                  <a:off x="2040" y="2945"/>
                  <a:ext cx="64" cy="64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279" name="Oval 163"/>
                <p:cNvSpPr>
                  <a:spLocks noChangeArrowheads="1"/>
                </p:cNvSpPr>
                <p:nvPr/>
              </p:nvSpPr>
              <p:spPr bwMode="auto">
                <a:xfrm>
                  <a:off x="2040" y="3044"/>
                  <a:ext cx="64" cy="64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280" name="Oval 164"/>
                <p:cNvSpPr>
                  <a:spLocks noChangeArrowheads="1"/>
                </p:cNvSpPr>
                <p:nvPr/>
              </p:nvSpPr>
              <p:spPr bwMode="auto">
                <a:xfrm>
                  <a:off x="2040" y="3144"/>
                  <a:ext cx="64" cy="64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281" name="Oval 165"/>
                <p:cNvSpPr>
                  <a:spLocks noChangeArrowheads="1"/>
                </p:cNvSpPr>
                <p:nvPr/>
              </p:nvSpPr>
              <p:spPr bwMode="auto">
                <a:xfrm>
                  <a:off x="2040" y="3243"/>
                  <a:ext cx="64" cy="64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282" name="Oval 166"/>
                <p:cNvSpPr>
                  <a:spLocks noChangeArrowheads="1"/>
                </p:cNvSpPr>
                <p:nvPr/>
              </p:nvSpPr>
              <p:spPr bwMode="auto">
                <a:xfrm>
                  <a:off x="2040" y="3342"/>
                  <a:ext cx="64" cy="64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283" name="Oval 167"/>
                <p:cNvSpPr>
                  <a:spLocks noChangeArrowheads="1"/>
                </p:cNvSpPr>
                <p:nvPr/>
              </p:nvSpPr>
              <p:spPr bwMode="auto">
                <a:xfrm>
                  <a:off x="2040" y="3441"/>
                  <a:ext cx="64" cy="64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284" name="Oval 168"/>
                <p:cNvSpPr>
                  <a:spLocks noChangeArrowheads="1"/>
                </p:cNvSpPr>
                <p:nvPr/>
              </p:nvSpPr>
              <p:spPr bwMode="auto">
                <a:xfrm>
                  <a:off x="2040" y="3540"/>
                  <a:ext cx="64" cy="64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285" name="Oval 169"/>
                <p:cNvSpPr>
                  <a:spLocks noChangeArrowheads="1"/>
                </p:cNvSpPr>
                <p:nvPr/>
              </p:nvSpPr>
              <p:spPr bwMode="auto">
                <a:xfrm>
                  <a:off x="2040" y="3640"/>
                  <a:ext cx="64" cy="64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7251" name="Group 170"/>
              <p:cNvGrpSpPr>
                <a:grpSpLocks/>
              </p:cNvGrpSpPr>
              <p:nvPr/>
            </p:nvGrpSpPr>
            <p:grpSpPr bwMode="auto">
              <a:xfrm>
                <a:off x="3085" y="2632"/>
                <a:ext cx="64" cy="1056"/>
                <a:chOff x="2040" y="2648"/>
                <a:chExt cx="64" cy="1056"/>
              </a:xfrm>
            </p:grpSpPr>
            <p:sp>
              <p:nvSpPr>
                <p:cNvPr id="7264" name="Oval 171"/>
                <p:cNvSpPr>
                  <a:spLocks noChangeArrowheads="1"/>
                </p:cNvSpPr>
                <p:nvPr/>
              </p:nvSpPr>
              <p:spPr bwMode="auto">
                <a:xfrm>
                  <a:off x="2040" y="2648"/>
                  <a:ext cx="64" cy="64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265" name="Oval 172"/>
                <p:cNvSpPr>
                  <a:spLocks noChangeArrowheads="1"/>
                </p:cNvSpPr>
                <p:nvPr/>
              </p:nvSpPr>
              <p:spPr bwMode="auto">
                <a:xfrm>
                  <a:off x="2040" y="2747"/>
                  <a:ext cx="64" cy="64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266" name="Oval 173"/>
                <p:cNvSpPr>
                  <a:spLocks noChangeArrowheads="1"/>
                </p:cNvSpPr>
                <p:nvPr/>
              </p:nvSpPr>
              <p:spPr bwMode="auto">
                <a:xfrm>
                  <a:off x="2040" y="2846"/>
                  <a:ext cx="64" cy="64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267" name="Oval 174"/>
                <p:cNvSpPr>
                  <a:spLocks noChangeArrowheads="1"/>
                </p:cNvSpPr>
                <p:nvPr/>
              </p:nvSpPr>
              <p:spPr bwMode="auto">
                <a:xfrm>
                  <a:off x="2040" y="2945"/>
                  <a:ext cx="64" cy="64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268" name="Oval 175"/>
                <p:cNvSpPr>
                  <a:spLocks noChangeArrowheads="1"/>
                </p:cNvSpPr>
                <p:nvPr/>
              </p:nvSpPr>
              <p:spPr bwMode="auto">
                <a:xfrm>
                  <a:off x="2040" y="3044"/>
                  <a:ext cx="64" cy="64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269" name="Oval 176"/>
                <p:cNvSpPr>
                  <a:spLocks noChangeArrowheads="1"/>
                </p:cNvSpPr>
                <p:nvPr/>
              </p:nvSpPr>
              <p:spPr bwMode="auto">
                <a:xfrm>
                  <a:off x="2040" y="3144"/>
                  <a:ext cx="64" cy="64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270" name="Oval 177"/>
                <p:cNvSpPr>
                  <a:spLocks noChangeArrowheads="1"/>
                </p:cNvSpPr>
                <p:nvPr/>
              </p:nvSpPr>
              <p:spPr bwMode="auto">
                <a:xfrm>
                  <a:off x="2040" y="3243"/>
                  <a:ext cx="64" cy="64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271" name="Oval 178"/>
                <p:cNvSpPr>
                  <a:spLocks noChangeArrowheads="1"/>
                </p:cNvSpPr>
                <p:nvPr/>
              </p:nvSpPr>
              <p:spPr bwMode="auto">
                <a:xfrm>
                  <a:off x="2040" y="3342"/>
                  <a:ext cx="64" cy="64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272" name="Oval 179"/>
                <p:cNvSpPr>
                  <a:spLocks noChangeArrowheads="1"/>
                </p:cNvSpPr>
                <p:nvPr/>
              </p:nvSpPr>
              <p:spPr bwMode="auto">
                <a:xfrm>
                  <a:off x="2040" y="3441"/>
                  <a:ext cx="64" cy="64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273" name="Oval 180"/>
                <p:cNvSpPr>
                  <a:spLocks noChangeArrowheads="1"/>
                </p:cNvSpPr>
                <p:nvPr/>
              </p:nvSpPr>
              <p:spPr bwMode="auto">
                <a:xfrm>
                  <a:off x="2040" y="3540"/>
                  <a:ext cx="64" cy="64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274" name="Oval 181"/>
                <p:cNvSpPr>
                  <a:spLocks noChangeArrowheads="1"/>
                </p:cNvSpPr>
                <p:nvPr/>
              </p:nvSpPr>
              <p:spPr bwMode="auto">
                <a:xfrm>
                  <a:off x="2040" y="3640"/>
                  <a:ext cx="64" cy="64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7252" name="Group 182"/>
              <p:cNvGrpSpPr>
                <a:grpSpLocks/>
              </p:cNvGrpSpPr>
              <p:nvPr/>
            </p:nvGrpSpPr>
            <p:grpSpPr bwMode="auto">
              <a:xfrm>
                <a:off x="3184" y="2632"/>
                <a:ext cx="64" cy="1056"/>
                <a:chOff x="2040" y="2648"/>
                <a:chExt cx="64" cy="1056"/>
              </a:xfrm>
            </p:grpSpPr>
            <p:sp>
              <p:nvSpPr>
                <p:cNvPr id="7253" name="Oval 183"/>
                <p:cNvSpPr>
                  <a:spLocks noChangeArrowheads="1"/>
                </p:cNvSpPr>
                <p:nvPr/>
              </p:nvSpPr>
              <p:spPr bwMode="auto">
                <a:xfrm>
                  <a:off x="2040" y="2648"/>
                  <a:ext cx="64" cy="64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254" name="Oval 184"/>
                <p:cNvSpPr>
                  <a:spLocks noChangeArrowheads="1"/>
                </p:cNvSpPr>
                <p:nvPr/>
              </p:nvSpPr>
              <p:spPr bwMode="auto">
                <a:xfrm>
                  <a:off x="2040" y="2747"/>
                  <a:ext cx="64" cy="64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255" name="Oval 185"/>
                <p:cNvSpPr>
                  <a:spLocks noChangeArrowheads="1"/>
                </p:cNvSpPr>
                <p:nvPr/>
              </p:nvSpPr>
              <p:spPr bwMode="auto">
                <a:xfrm>
                  <a:off x="2040" y="2846"/>
                  <a:ext cx="64" cy="64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256" name="Oval 186"/>
                <p:cNvSpPr>
                  <a:spLocks noChangeArrowheads="1"/>
                </p:cNvSpPr>
                <p:nvPr/>
              </p:nvSpPr>
              <p:spPr bwMode="auto">
                <a:xfrm>
                  <a:off x="2040" y="2945"/>
                  <a:ext cx="64" cy="64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257" name="Oval 187"/>
                <p:cNvSpPr>
                  <a:spLocks noChangeArrowheads="1"/>
                </p:cNvSpPr>
                <p:nvPr/>
              </p:nvSpPr>
              <p:spPr bwMode="auto">
                <a:xfrm>
                  <a:off x="2040" y="3044"/>
                  <a:ext cx="64" cy="64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258" name="Oval 188"/>
                <p:cNvSpPr>
                  <a:spLocks noChangeArrowheads="1"/>
                </p:cNvSpPr>
                <p:nvPr/>
              </p:nvSpPr>
              <p:spPr bwMode="auto">
                <a:xfrm>
                  <a:off x="2040" y="3144"/>
                  <a:ext cx="64" cy="64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259" name="Oval 189"/>
                <p:cNvSpPr>
                  <a:spLocks noChangeArrowheads="1"/>
                </p:cNvSpPr>
                <p:nvPr/>
              </p:nvSpPr>
              <p:spPr bwMode="auto">
                <a:xfrm>
                  <a:off x="2040" y="3243"/>
                  <a:ext cx="64" cy="64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260" name="Oval 190"/>
                <p:cNvSpPr>
                  <a:spLocks noChangeArrowheads="1"/>
                </p:cNvSpPr>
                <p:nvPr/>
              </p:nvSpPr>
              <p:spPr bwMode="auto">
                <a:xfrm>
                  <a:off x="2040" y="3342"/>
                  <a:ext cx="64" cy="64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261" name="Oval 191"/>
                <p:cNvSpPr>
                  <a:spLocks noChangeArrowheads="1"/>
                </p:cNvSpPr>
                <p:nvPr/>
              </p:nvSpPr>
              <p:spPr bwMode="auto">
                <a:xfrm>
                  <a:off x="2040" y="3441"/>
                  <a:ext cx="64" cy="64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262" name="Oval 192"/>
                <p:cNvSpPr>
                  <a:spLocks noChangeArrowheads="1"/>
                </p:cNvSpPr>
                <p:nvPr/>
              </p:nvSpPr>
              <p:spPr bwMode="auto">
                <a:xfrm>
                  <a:off x="2040" y="3540"/>
                  <a:ext cx="64" cy="64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263" name="Oval 193"/>
                <p:cNvSpPr>
                  <a:spLocks noChangeArrowheads="1"/>
                </p:cNvSpPr>
                <p:nvPr/>
              </p:nvSpPr>
              <p:spPr bwMode="auto">
                <a:xfrm>
                  <a:off x="2040" y="3640"/>
                  <a:ext cx="64" cy="64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>
                    <a:solidFill>
                      <a:srgbClr val="000000"/>
                    </a:solidFill>
                  </a:endParaRPr>
                </a:p>
              </p:txBody>
            </p:sp>
          </p:grpSp>
        </p:grpSp>
      </p:grpSp>
      <p:grpSp>
        <p:nvGrpSpPr>
          <p:cNvPr id="25" name="Group 194"/>
          <p:cNvGrpSpPr>
            <a:grpSpLocks/>
          </p:cNvGrpSpPr>
          <p:nvPr/>
        </p:nvGrpSpPr>
        <p:grpSpPr bwMode="auto">
          <a:xfrm>
            <a:off x="1379538" y="2819400"/>
            <a:ext cx="2159000" cy="2095500"/>
            <a:chOff x="2192" y="2616"/>
            <a:chExt cx="1360" cy="1320"/>
          </a:xfrm>
        </p:grpSpPr>
        <p:sp>
          <p:nvSpPr>
            <p:cNvPr id="7237" name="Freeform 195"/>
            <p:cNvSpPr>
              <a:spLocks/>
            </p:cNvSpPr>
            <p:nvPr/>
          </p:nvSpPr>
          <p:spPr bwMode="auto">
            <a:xfrm>
              <a:off x="2232" y="2664"/>
              <a:ext cx="1280" cy="1232"/>
            </a:xfrm>
            <a:custGeom>
              <a:avLst/>
              <a:gdLst>
                <a:gd name="T0" fmla="*/ 0 w 1280"/>
                <a:gd name="T1" fmla="*/ 0 h 1232"/>
                <a:gd name="T2" fmla="*/ 256 w 1280"/>
                <a:gd name="T3" fmla="*/ 248 h 1232"/>
                <a:gd name="T4" fmla="*/ 512 w 1280"/>
                <a:gd name="T5" fmla="*/ 248 h 1232"/>
                <a:gd name="T6" fmla="*/ 768 w 1280"/>
                <a:gd name="T7" fmla="*/ 488 h 1232"/>
                <a:gd name="T8" fmla="*/ 904 w 1280"/>
                <a:gd name="T9" fmla="*/ 496 h 1232"/>
                <a:gd name="T10" fmla="*/ 1032 w 1280"/>
                <a:gd name="T11" fmla="*/ 616 h 1232"/>
                <a:gd name="T12" fmla="*/ 1024 w 1280"/>
                <a:gd name="T13" fmla="*/ 984 h 1232"/>
                <a:gd name="T14" fmla="*/ 1280 w 1280"/>
                <a:gd name="T15" fmla="*/ 1232 h 123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280"/>
                <a:gd name="T25" fmla="*/ 0 h 1232"/>
                <a:gd name="T26" fmla="*/ 1280 w 1280"/>
                <a:gd name="T27" fmla="*/ 1232 h 1232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280" h="1232">
                  <a:moveTo>
                    <a:pt x="0" y="0"/>
                  </a:moveTo>
                  <a:lnTo>
                    <a:pt x="256" y="248"/>
                  </a:lnTo>
                  <a:lnTo>
                    <a:pt x="512" y="248"/>
                  </a:lnTo>
                  <a:lnTo>
                    <a:pt x="768" y="488"/>
                  </a:lnTo>
                  <a:lnTo>
                    <a:pt x="904" y="496"/>
                  </a:lnTo>
                  <a:lnTo>
                    <a:pt x="1032" y="616"/>
                  </a:lnTo>
                  <a:lnTo>
                    <a:pt x="1024" y="984"/>
                  </a:lnTo>
                  <a:lnTo>
                    <a:pt x="1280" y="1232"/>
                  </a:lnTo>
                </a:path>
              </a:pathLst>
            </a:custGeom>
            <a:noFill/>
            <a:ln w="76200">
              <a:solidFill>
                <a:srgbClr val="CC66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7238" name="Oval 196"/>
            <p:cNvSpPr>
              <a:spLocks noChangeArrowheads="1"/>
            </p:cNvSpPr>
            <p:nvPr/>
          </p:nvSpPr>
          <p:spPr bwMode="auto">
            <a:xfrm>
              <a:off x="2192" y="2616"/>
              <a:ext cx="88" cy="88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7239" name="Oval 197"/>
            <p:cNvSpPr>
              <a:spLocks noChangeArrowheads="1"/>
            </p:cNvSpPr>
            <p:nvPr/>
          </p:nvSpPr>
          <p:spPr bwMode="auto">
            <a:xfrm>
              <a:off x="3464" y="3848"/>
              <a:ext cx="88" cy="88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</p:grpSp>
      <p:sp>
        <p:nvSpPr>
          <p:cNvPr id="709830" name="Rectangle 198"/>
          <p:cNvSpPr>
            <a:spLocks noChangeArrowheads="1"/>
          </p:cNvSpPr>
          <p:nvPr/>
        </p:nvSpPr>
        <p:spPr bwMode="auto">
          <a:xfrm>
            <a:off x="161925" y="5919788"/>
            <a:ext cx="8753475" cy="785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1" eaLnBrk="0" fontAlgn="base" hangingPunct="0">
              <a:lnSpc>
                <a:spcPct val="70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sz="2400">
                <a:solidFill>
                  <a:srgbClr val="000000"/>
                </a:solidFill>
              </a:rPr>
              <a:t>Can be implemented with dynamic programming</a:t>
            </a:r>
          </a:p>
          <a:p>
            <a:pPr lvl="1" eaLnBrk="0" fontAlgn="base" hangingPunct="0">
              <a:lnSpc>
                <a:spcPct val="70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sz="2400">
                <a:solidFill>
                  <a:srgbClr val="000000"/>
                </a:solidFill>
              </a:rPr>
              <a:t>	Ohta &amp; Kanade ’85, Cox et al. ‘96</a:t>
            </a:r>
          </a:p>
        </p:txBody>
      </p:sp>
      <p:grpSp>
        <p:nvGrpSpPr>
          <p:cNvPr id="26" name="Group 199"/>
          <p:cNvGrpSpPr>
            <a:grpSpLocks/>
          </p:cNvGrpSpPr>
          <p:nvPr/>
        </p:nvGrpSpPr>
        <p:grpSpPr bwMode="auto">
          <a:xfrm>
            <a:off x="376238" y="2286000"/>
            <a:ext cx="4221162" cy="2990850"/>
            <a:chOff x="1904" y="2280"/>
            <a:chExt cx="2659" cy="1884"/>
          </a:xfrm>
        </p:grpSpPr>
        <p:grpSp>
          <p:nvGrpSpPr>
            <p:cNvPr id="7211" name="Group 200"/>
            <p:cNvGrpSpPr>
              <a:grpSpLocks/>
            </p:cNvGrpSpPr>
            <p:nvPr/>
          </p:nvGrpSpPr>
          <p:grpSpPr bwMode="auto">
            <a:xfrm>
              <a:off x="1904" y="2280"/>
              <a:ext cx="512" cy="1744"/>
              <a:chOff x="1904" y="2280"/>
              <a:chExt cx="512" cy="1744"/>
            </a:xfrm>
          </p:grpSpPr>
          <p:graphicFrame>
            <p:nvGraphicFramePr>
              <p:cNvPr id="7176" name="Object 201"/>
              <p:cNvGraphicFramePr>
                <a:graphicFrameLocks noChangeAspect="1"/>
              </p:cNvGraphicFramePr>
              <p:nvPr/>
            </p:nvGraphicFramePr>
            <p:xfrm>
              <a:off x="1904" y="2280"/>
              <a:ext cx="408" cy="38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0493" name="Equation" r:id="rId7" imgW="253800" imgH="241200" progId="Equation.3">
                      <p:embed/>
                    </p:oleObj>
                  </mc:Choice>
                  <mc:Fallback>
                    <p:oleObj name="Equation" r:id="rId7" imgW="253800" imgH="241200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904" y="2280"/>
                            <a:ext cx="408" cy="388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pSp>
            <p:nvGrpSpPr>
              <p:cNvPr id="7225" name="Group 202"/>
              <p:cNvGrpSpPr>
                <a:grpSpLocks/>
              </p:cNvGrpSpPr>
              <p:nvPr/>
            </p:nvGrpSpPr>
            <p:grpSpPr bwMode="auto">
              <a:xfrm>
                <a:off x="2328" y="2404"/>
                <a:ext cx="88" cy="1620"/>
                <a:chOff x="2816" y="2404"/>
                <a:chExt cx="88" cy="1620"/>
              </a:xfrm>
            </p:grpSpPr>
            <p:sp>
              <p:nvSpPr>
                <p:cNvPr id="7226" name="Line 203"/>
                <p:cNvSpPr>
                  <a:spLocks noChangeShapeType="1"/>
                </p:cNvSpPr>
                <p:nvPr/>
              </p:nvSpPr>
              <p:spPr bwMode="auto">
                <a:xfrm flipH="1">
                  <a:off x="2840" y="2404"/>
                  <a:ext cx="1" cy="1620"/>
                </a:xfrm>
                <a:prstGeom prst="line">
                  <a:avLst/>
                </a:prstGeom>
                <a:noFill/>
                <a:ln w="28575">
                  <a:solidFill>
                    <a:schemeClr val="folHlink"/>
                  </a:solidFill>
                  <a:miter lim="800000"/>
                  <a:headEnd type="triangle" w="med" len="med"/>
                  <a:tailEnd/>
                </a:ln>
              </p:spPr>
              <p:txBody>
                <a:bodyPr wrap="none" anchor="ctr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227" name="Rectangle 204"/>
                <p:cNvSpPr>
                  <a:spLocks noChangeArrowheads="1"/>
                </p:cNvSpPr>
                <p:nvPr/>
              </p:nvSpPr>
              <p:spPr bwMode="auto">
                <a:xfrm>
                  <a:off x="2816" y="2680"/>
                  <a:ext cx="88" cy="8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228" name="Rectangle 205"/>
                <p:cNvSpPr>
                  <a:spLocks noChangeArrowheads="1"/>
                </p:cNvSpPr>
                <p:nvPr/>
              </p:nvSpPr>
              <p:spPr bwMode="auto">
                <a:xfrm>
                  <a:off x="2816" y="2805"/>
                  <a:ext cx="88" cy="8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229" name="Rectangle 206"/>
                <p:cNvSpPr>
                  <a:spLocks noChangeArrowheads="1"/>
                </p:cNvSpPr>
                <p:nvPr/>
              </p:nvSpPr>
              <p:spPr bwMode="auto">
                <a:xfrm>
                  <a:off x="2816" y="2930"/>
                  <a:ext cx="88" cy="8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230" name="Rectangle 207"/>
                <p:cNvSpPr>
                  <a:spLocks noChangeArrowheads="1"/>
                </p:cNvSpPr>
                <p:nvPr/>
              </p:nvSpPr>
              <p:spPr bwMode="auto">
                <a:xfrm>
                  <a:off x="2816" y="3056"/>
                  <a:ext cx="88" cy="8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231" name="Rectangle 208"/>
                <p:cNvSpPr>
                  <a:spLocks noChangeArrowheads="1"/>
                </p:cNvSpPr>
                <p:nvPr/>
              </p:nvSpPr>
              <p:spPr bwMode="auto">
                <a:xfrm>
                  <a:off x="2816" y="3181"/>
                  <a:ext cx="88" cy="8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232" name="Rectangle 209"/>
                <p:cNvSpPr>
                  <a:spLocks noChangeArrowheads="1"/>
                </p:cNvSpPr>
                <p:nvPr/>
              </p:nvSpPr>
              <p:spPr bwMode="auto">
                <a:xfrm>
                  <a:off x="2816" y="3306"/>
                  <a:ext cx="88" cy="8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233" name="Rectangle 210"/>
                <p:cNvSpPr>
                  <a:spLocks noChangeArrowheads="1"/>
                </p:cNvSpPr>
                <p:nvPr/>
              </p:nvSpPr>
              <p:spPr bwMode="auto">
                <a:xfrm>
                  <a:off x="2816" y="3432"/>
                  <a:ext cx="88" cy="8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234" name="Rectangle 211"/>
                <p:cNvSpPr>
                  <a:spLocks noChangeArrowheads="1"/>
                </p:cNvSpPr>
                <p:nvPr/>
              </p:nvSpPr>
              <p:spPr bwMode="auto">
                <a:xfrm>
                  <a:off x="2816" y="3557"/>
                  <a:ext cx="88" cy="8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235" name="Rectangle 212"/>
                <p:cNvSpPr>
                  <a:spLocks noChangeArrowheads="1"/>
                </p:cNvSpPr>
                <p:nvPr/>
              </p:nvSpPr>
              <p:spPr bwMode="auto">
                <a:xfrm>
                  <a:off x="2816" y="3682"/>
                  <a:ext cx="88" cy="8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236" name="Rectangle 213"/>
                <p:cNvSpPr>
                  <a:spLocks noChangeArrowheads="1"/>
                </p:cNvSpPr>
                <p:nvPr/>
              </p:nvSpPr>
              <p:spPr bwMode="auto">
                <a:xfrm>
                  <a:off x="2816" y="3808"/>
                  <a:ext cx="88" cy="8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>
                    <a:solidFill>
                      <a:srgbClr val="000000"/>
                    </a:solidFill>
                  </a:endParaRPr>
                </a:p>
              </p:txBody>
            </p:sp>
          </p:grpSp>
        </p:grpSp>
        <p:grpSp>
          <p:nvGrpSpPr>
            <p:cNvPr id="7212" name="Group 214"/>
            <p:cNvGrpSpPr>
              <a:grpSpLocks/>
            </p:cNvGrpSpPr>
            <p:nvPr/>
          </p:nvGrpSpPr>
          <p:grpSpPr bwMode="auto">
            <a:xfrm>
              <a:off x="2432" y="3776"/>
              <a:ext cx="2131" cy="388"/>
              <a:chOff x="2432" y="3776"/>
              <a:chExt cx="2131" cy="388"/>
            </a:xfrm>
          </p:grpSpPr>
          <p:graphicFrame>
            <p:nvGraphicFramePr>
              <p:cNvPr id="7175" name="Object 215"/>
              <p:cNvGraphicFramePr>
                <a:graphicFrameLocks noChangeAspect="1"/>
              </p:cNvGraphicFramePr>
              <p:nvPr/>
            </p:nvGraphicFramePr>
            <p:xfrm>
              <a:off x="4053" y="3776"/>
              <a:ext cx="510" cy="38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0494" name="Equation" r:id="rId9" imgW="317160" imgH="241200" progId="Equation.3">
                      <p:embed/>
                    </p:oleObj>
                  </mc:Choice>
                  <mc:Fallback>
                    <p:oleObj name="Equation" r:id="rId9" imgW="317160" imgH="241200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053" y="3776"/>
                            <a:ext cx="510" cy="388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pSp>
            <p:nvGrpSpPr>
              <p:cNvPr id="7213" name="Group 216"/>
              <p:cNvGrpSpPr>
                <a:grpSpLocks/>
              </p:cNvGrpSpPr>
              <p:nvPr/>
            </p:nvGrpSpPr>
            <p:grpSpPr bwMode="auto">
              <a:xfrm>
                <a:off x="2432" y="4032"/>
                <a:ext cx="1775" cy="88"/>
                <a:chOff x="2872" y="3976"/>
                <a:chExt cx="1775" cy="88"/>
              </a:xfrm>
            </p:grpSpPr>
            <p:sp>
              <p:nvSpPr>
                <p:cNvPr id="7214" name="Line 217"/>
                <p:cNvSpPr>
                  <a:spLocks noChangeShapeType="1"/>
                </p:cNvSpPr>
                <p:nvPr/>
              </p:nvSpPr>
              <p:spPr bwMode="auto">
                <a:xfrm flipH="1" flipV="1">
                  <a:off x="2872" y="4030"/>
                  <a:ext cx="1775" cy="10"/>
                </a:xfrm>
                <a:prstGeom prst="line">
                  <a:avLst/>
                </a:prstGeom>
                <a:noFill/>
                <a:ln w="28575">
                  <a:solidFill>
                    <a:schemeClr val="folHlink"/>
                  </a:solidFill>
                  <a:miter lim="800000"/>
                  <a:headEnd type="triangle" w="med" len="med"/>
                  <a:tailEnd/>
                </a:ln>
              </p:spPr>
              <p:txBody>
                <a:bodyPr wrap="none" anchor="ctr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215" name="Rectangle 218"/>
                <p:cNvSpPr>
                  <a:spLocks noChangeArrowheads="1"/>
                </p:cNvSpPr>
                <p:nvPr/>
              </p:nvSpPr>
              <p:spPr bwMode="auto">
                <a:xfrm>
                  <a:off x="3032" y="3976"/>
                  <a:ext cx="88" cy="8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216" name="Rectangle 219"/>
                <p:cNvSpPr>
                  <a:spLocks noChangeArrowheads="1"/>
                </p:cNvSpPr>
                <p:nvPr/>
              </p:nvSpPr>
              <p:spPr bwMode="auto">
                <a:xfrm>
                  <a:off x="3161" y="3976"/>
                  <a:ext cx="88" cy="8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217" name="Rectangle 220"/>
                <p:cNvSpPr>
                  <a:spLocks noChangeArrowheads="1"/>
                </p:cNvSpPr>
                <p:nvPr/>
              </p:nvSpPr>
              <p:spPr bwMode="auto">
                <a:xfrm>
                  <a:off x="3291" y="3976"/>
                  <a:ext cx="88" cy="8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218" name="Rectangle 221"/>
                <p:cNvSpPr>
                  <a:spLocks noChangeArrowheads="1"/>
                </p:cNvSpPr>
                <p:nvPr/>
              </p:nvSpPr>
              <p:spPr bwMode="auto">
                <a:xfrm>
                  <a:off x="3421" y="3976"/>
                  <a:ext cx="88" cy="8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219" name="Rectangle 222"/>
                <p:cNvSpPr>
                  <a:spLocks noChangeArrowheads="1"/>
                </p:cNvSpPr>
                <p:nvPr/>
              </p:nvSpPr>
              <p:spPr bwMode="auto">
                <a:xfrm>
                  <a:off x="3551" y="3976"/>
                  <a:ext cx="88" cy="8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220" name="Rectangle 223"/>
                <p:cNvSpPr>
                  <a:spLocks noChangeArrowheads="1"/>
                </p:cNvSpPr>
                <p:nvPr/>
              </p:nvSpPr>
              <p:spPr bwMode="auto">
                <a:xfrm>
                  <a:off x="3680" y="3976"/>
                  <a:ext cx="88" cy="8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221" name="Rectangle 224"/>
                <p:cNvSpPr>
                  <a:spLocks noChangeArrowheads="1"/>
                </p:cNvSpPr>
                <p:nvPr/>
              </p:nvSpPr>
              <p:spPr bwMode="auto">
                <a:xfrm>
                  <a:off x="3810" y="3976"/>
                  <a:ext cx="88" cy="8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222" name="Rectangle 225"/>
                <p:cNvSpPr>
                  <a:spLocks noChangeArrowheads="1"/>
                </p:cNvSpPr>
                <p:nvPr/>
              </p:nvSpPr>
              <p:spPr bwMode="auto">
                <a:xfrm>
                  <a:off x="3940" y="3976"/>
                  <a:ext cx="88" cy="8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223" name="Rectangle 226"/>
                <p:cNvSpPr>
                  <a:spLocks noChangeArrowheads="1"/>
                </p:cNvSpPr>
                <p:nvPr/>
              </p:nvSpPr>
              <p:spPr bwMode="auto">
                <a:xfrm>
                  <a:off x="4070" y="3976"/>
                  <a:ext cx="88" cy="8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224" name="Rectangle 227"/>
                <p:cNvSpPr>
                  <a:spLocks noChangeArrowheads="1"/>
                </p:cNvSpPr>
                <p:nvPr/>
              </p:nvSpPr>
              <p:spPr bwMode="auto">
                <a:xfrm>
                  <a:off x="4200" y="3976"/>
                  <a:ext cx="88" cy="8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>
                    <a:solidFill>
                      <a:srgbClr val="000000"/>
                    </a:solidFill>
                  </a:endParaRPr>
                </a:p>
              </p:txBody>
            </p:sp>
          </p:grpSp>
        </p:grpSp>
      </p:grpSp>
      <p:grpSp>
        <p:nvGrpSpPr>
          <p:cNvPr id="31" name="Group 228"/>
          <p:cNvGrpSpPr>
            <a:grpSpLocks/>
          </p:cNvGrpSpPr>
          <p:nvPr/>
        </p:nvGrpSpPr>
        <p:grpSpPr bwMode="auto">
          <a:xfrm>
            <a:off x="4757738" y="3263900"/>
            <a:ext cx="1403350" cy="1193800"/>
            <a:chOff x="4632" y="2872"/>
            <a:chExt cx="884" cy="752"/>
          </a:xfrm>
        </p:grpSpPr>
        <p:sp>
          <p:nvSpPr>
            <p:cNvPr id="7206" name="Oval 229"/>
            <p:cNvSpPr>
              <a:spLocks noChangeArrowheads="1"/>
            </p:cNvSpPr>
            <p:nvPr/>
          </p:nvSpPr>
          <p:spPr bwMode="auto">
            <a:xfrm>
              <a:off x="4632" y="2872"/>
              <a:ext cx="244" cy="236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grpSp>
          <p:nvGrpSpPr>
            <p:cNvPr id="7207" name="Group 230"/>
            <p:cNvGrpSpPr>
              <a:grpSpLocks/>
            </p:cNvGrpSpPr>
            <p:nvPr/>
          </p:nvGrpSpPr>
          <p:grpSpPr bwMode="auto">
            <a:xfrm>
              <a:off x="4754" y="2973"/>
              <a:ext cx="762" cy="651"/>
              <a:chOff x="4754" y="2973"/>
              <a:chExt cx="762" cy="651"/>
            </a:xfrm>
          </p:grpSpPr>
          <p:sp>
            <p:nvSpPr>
              <p:cNvPr id="7208" name="Line 231"/>
              <p:cNvSpPr>
                <a:spLocks noChangeShapeType="1"/>
              </p:cNvSpPr>
              <p:nvPr/>
            </p:nvSpPr>
            <p:spPr bwMode="auto">
              <a:xfrm flipV="1">
                <a:off x="4763" y="2973"/>
                <a:ext cx="733" cy="8"/>
              </a:xfrm>
              <a:prstGeom prst="line">
                <a:avLst/>
              </a:prstGeom>
              <a:noFill/>
              <a:ln w="57150">
                <a:solidFill>
                  <a:schemeClr val="accent2"/>
                </a:solidFill>
                <a:miter lim="800000"/>
                <a:headEnd/>
                <a:tailEnd type="arrow" w="med" len="med"/>
              </a:ln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7209" name="Line 232"/>
              <p:cNvSpPr>
                <a:spLocks noChangeShapeType="1"/>
              </p:cNvSpPr>
              <p:nvPr/>
            </p:nvSpPr>
            <p:spPr bwMode="auto">
              <a:xfrm flipH="1">
                <a:off x="4755" y="3008"/>
                <a:ext cx="8" cy="616"/>
              </a:xfrm>
              <a:prstGeom prst="line">
                <a:avLst/>
              </a:prstGeom>
              <a:noFill/>
              <a:ln w="57150">
                <a:solidFill>
                  <a:schemeClr val="accent2"/>
                </a:solidFill>
                <a:miter lim="800000"/>
                <a:headEnd/>
                <a:tailEnd type="arrow" w="med" len="med"/>
              </a:ln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7210" name="Line 233"/>
              <p:cNvSpPr>
                <a:spLocks noChangeShapeType="1"/>
              </p:cNvSpPr>
              <p:nvPr/>
            </p:nvSpPr>
            <p:spPr bwMode="auto">
              <a:xfrm>
                <a:off x="4754" y="2990"/>
                <a:ext cx="762" cy="587"/>
              </a:xfrm>
              <a:prstGeom prst="line">
                <a:avLst/>
              </a:prstGeom>
              <a:noFill/>
              <a:ln w="57150">
                <a:solidFill>
                  <a:schemeClr val="accent2"/>
                </a:solidFill>
                <a:miter lim="800000"/>
                <a:headEnd/>
                <a:tailEnd type="arrow" w="med" len="med"/>
              </a:ln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</p:grpSp>
      </p:grpSp>
      <p:sp>
        <p:nvSpPr>
          <p:cNvPr id="709866" name="Text Box 234"/>
          <p:cNvSpPr txBox="1">
            <a:spLocks noChangeArrowheads="1"/>
          </p:cNvSpPr>
          <p:nvPr/>
        </p:nvSpPr>
        <p:spPr bwMode="auto">
          <a:xfrm rot="2315667">
            <a:off x="5121275" y="3783013"/>
            <a:ext cx="1423988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000000"/>
                </a:solidFill>
                <a:latin typeface="Tahoma" pitchFamily="34" charset="0"/>
              </a:rPr>
              <a:t>correspondence</a:t>
            </a:r>
          </a:p>
        </p:txBody>
      </p:sp>
      <p:grpSp>
        <p:nvGrpSpPr>
          <p:cNvPr id="7375" name="Group 235"/>
          <p:cNvGrpSpPr>
            <a:grpSpLocks/>
          </p:cNvGrpSpPr>
          <p:nvPr/>
        </p:nvGrpSpPr>
        <p:grpSpPr bwMode="auto">
          <a:xfrm>
            <a:off x="741363" y="3397250"/>
            <a:ext cx="1819275" cy="366713"/>
            <a:chOff x="2134" y="2980"/>
            <a:chExt cx="1146" cy="231"/>
          </a:xfrm>
        </p:grpSpPr>
        <p:sp>
          <p:nvSpPr>
            <p:cNvPr id="7204" name="Line 236"/>
            <p:cNvSpPr>
              <a:spLocks noChangeShapeType="1"/>
            </p:cNvSpPr>
            <p:nvPr/>
          </p:nvSpPr>
          <p:spPr bwMode="auto">
            <a:xfrm>
              <a:off x="2416" y="3096"/>
              <a:ext cx="864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7205" name="Text Box 237"/>
            <p:cNvSpPr txBox="1">
              <a:spLocks noChangeArrowheads="1"/>
            </p:cNvSpPr>
            <p:nvPr/>
          </p:nvSpPr>
          <p:spPr bwMode="auto">
            <a:xfrm>
              <a:off x="2134" y="2980"/>
              <a:ext cx="207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b="1" i="1">
                  <a:solidFill>
                    <a:srgbClr val="000000"/>
                  </a:solidFill>
                  <a:latin typeface="Tahoma" pitchFamily="34" charset="0"/>
                </a:rPr>
                <a:t>q</a:t>
              </a:r>
            </a:p>
          </p:txBody>
        </p:sp>
      </p:grpSp>
      <p:grpSp>
        <p:nvGrpSpPr>
          <p:cNvPr id="7376" name="Group 238"/>
          <p:cNvGrpSpPr>
            <a:grpSpLocks/>
          </p:cNvGrpSpPr>
          <p:nvPr/>
        </p:nvGrpSpPr>
        <p:grpSpPr bwMode="auto">
          <a:xfrm>
            <a:off x="2405063" y="3568700"/>
            <a:ext cx="328612" cy="1917700"/>
            <a:chOff x="3182" y="3088"/>
            <a:chExt cx="207" cy="1208"/>
          </a:xfrm>
        </p:grpSpPr>
        <p:sp>
          <p:nvSpPr>
            <p:cNvPr id="7202" name="Line 239"/>
            <p:cNvSpPr>
              <a:spLocks noChangeShapeType="1"/>
            </p:cNvSpPr>
            <p:nvPr/>
          </p:nvSpPr>
          <p:spPr bwMode="auto">
            <a:xfrm flipV="1">
              <a:off x="3280" y="3088"/>
              <a:ext cx="0" cy="94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7203" name="Text Box 240"/>
            <p:cNvSpPr txBox="1">
              <a:spLocks noChangeArrowheads="1"/>
            </p:cNvSpPr>
            <p:nvPr/>
          </p:nvSpPr>
          <p:spPr bwMode="auto">
            <a:xfrm>
              <a:off x="3182" y="4065"/>
              <a:ext cx="207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b="1" i="1">
                  <a:solidFill>
                    <a:srgbClr val="000000"/>
                  </a:solidFill>
                  <a:latin typeface="Tahoma" pitchFamily="34" charset="0"/>
                </a:rPr>
                <a:t>p</a:t>
              </a:r>
            </a:p>
          </p:txBody>
        </p:sp>
      </p:grpSp>
      <p:grpSp>
        <p:nvGrpSpPr>
          <p:cNvPr id="7378" name="Group 241"/>
          <p:cNvGrpSpPr>
            <a:grpSpLocks/>
          </p:cNvGrpSpPr>
          <p:nvPr/>
        </p:nvGrpSpPr>
        <p:grpSpPr bwMode="auto">
          <a:xfrm>
            <a:off x="728663" y="3567113"/>
            <a:ext cx="4090987" cy="901700"/>
            <a:chOff x="2126" y="3087"/>
            <a:chExt cx="2577" cy="568"/>
          </a:xfrm>
        </p:grpSpPr>
        <p:grpSp>
          <p:nvGrpSpPr>
            <p:cNvPr id="7198" name="Group 242"/>
            <p:cNvGrpSpPr>
              <a:grpSpLocks/>
            </p:cNvGrpSpPr>
            <p:nvPr/>
          </p:nvGrpSpPr>
          <p:grpSpPr bwMode="auto">
            <a:xfrm>
              <a:off x="2416" y="3087"/>
              <a:ext cx="2287" cy="568"/>
              <a:chOff x="2416" y="3087"/>
              <a:chExt cx="2287" cy="568"/>
            </a:xfrm>
          </p:grpSpPr>
          <p:sp>
            <p:nvSpPr>
              <p:cNvPr id="7200" name="Text Box 243"/>
              <p:cNvSpPr txBox="1">
                <a:spLocks noChangeArrowheads="1"/>
              </p:cNvSpPr>
              <p:nvPr/>
            </p:nvSpPr>
            <p:spPr bwMode="auto">
              <a:xfrm rot="-5400000">
                <a:off x="4256" y="3208"/>
                <a:ext cx="568" cy="32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400">
                    <a:solidFill>
                      <a:srgbClr val="000000"/>
                    </a:solidFill>
                    <a:latin typeface="Tahoma" pitchFamily="34" charset="0"/>
                  </a:rPr>
                  <a:t>Left occlusion</a:t>
                </a:r>
              </a:p>
            </p:txBody>
          </p:sp>
          <p:sp>
            <p:nvSpPr>
              <p:cNvPr id="7201" name="Line 244"/>
              <p:cNvSpPr>
                <a:spLocks noChangeShapeType="1"/>
              </p:cNvSpPr>
              <p:nvPr/>
            </p:nvSpPr>
            <p:spPr bwMode="auto">
              <a:xfrm>
                <a:off x="2416" y="3464"/>
                <a:ext cx="1168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7199" name="Text Box 245"/>
            <p:cNvSpPr txBox="1">
              <a:spLocks noChangeArrowheads="1"/>
            </p:cNvSpPr>
            <p:nvPr/>
          </p:nvSpPr>
          <p:spPr bwMode="auto">
            <a:xfrm>
              <a:off x="2126" y="3356"/>
              <a:ext cx="242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b="1" i="1">
                  <a:solidFill>
                    <a:srgbClr val="000000"/>
                  </a:solidFill>
                  <a:latin typeface="Tahoma" pitchFamily="34" charset="0"/>
                </a:rPr>
                <a:t>t</a:t>
              </a:r>
            </a:p>
          </p:txBody>
        </p:sp>
      </p:grpSp>
      <p:grpSp>
        <p:nvGrpSpPr>
          <p:cNvPr id="7420" name="Group 246"/>
          <p:cNvGrpSpPr>
            <a:grpSpLocks/>
          </p:cNvGrpSpPr>
          <p:nvPr/>
        </p:nvGrpSpPr>
        <p:grpSpPr bwMode="auto">
          <a:xfrm>
            <a:off x="1998663" y="2825750"/>
            <a:ext cx="4076700" cy="2652713"/>
            <a:chOff x="2926" y="2620"/>
            <a:chExt cx="2568" cy="1671"/>
          </a:xfrm>
        </p:grpSpPr>
        <p:grpSp>
          <p:nvGrpSpPr>
            <p:cNvPr id="7194" name="Group 247"/>
            <p:cNvGrpSpPr>
              <a:grpSpLocks/>
            </p:cNvGrpSpPr>
            <p:nvPr/>
          </p:nvGrpSpPr>
          <p:grpSpPr bwMode="auto">
            <a:xfrm>
              <a:off x="3024" y="2620"/>
              <a:ext cx="2470" cy="1420"/>
              <a:chOff x="3024" y="2620"/>
              <a:chExt cx="2470" cy="1420"/>
            </a:xfrm>
          </p:grpSpPr>
          <p:sp>
            <p:nvSpPr>
              <p:cNvPr id="7196" name="Text Box 248"/>
              <p:cNvSpPr txBox="1">
                <a:spLocks noChangeArrowheads="1"/>
              </p:cNvSpPr>
              <p:nvPr/>
            </p:nvSpPr>
            <p:spPr bwMode="auto">
              <a:xfrm>
                <a:off x="4926" y="2620"/>
                <a:ext cx="568" cy="32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400">
                    <a:solidFill>
                      <a:srgbClr val="000000"/>
                    </a:solidFill>
                    <a:latin typeface="Tahoma" pitchFamily="34" charset="0"/>
                  </a:rPr>
                  <a:t>Right</a:t>
                </a:r>
              </a:p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400">
                    <a:solidFill>
                      <a:srgbClr val="000000"/>
                    </a:solidFill>
                    <a:latin typeface="Tahoma" pitchFamily="34" charset="0"/>
                  </a:rPr>
                  <a:t>occlusion</a:t>
                </a:r>
              </a:p>
            </p:txBody>
          </p:sp>
          <p:sp>
            <p:nvSpPr>
              <p:cNvPr id="7197" name="Line 249"/>
              <p:cNvSpPr>
                <a:spLocks noChangeShapeType="1"/>
              </p:cNvSpPr>
              <p:nvPr/>
            </p:nvSpPr>
            <p:spPr bwMode="auto">
              <a:xfrm flipV="1">
                <a:off x="3024" y="2912"/>
                <a:ext cx="0" cy="1128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7195" name="Text Box 250"/>
            <p:cNvSpPr txBox="1">
              <a:spLocks noChangeArrowheads="1"/>
            </p:cNvSpPr>
            <p:nvPr/>
          </p:nvSpPr>
          <p:spPr bwMode="auto">
            <a:xfrm>
              <a:off x="2926" y="4060"/>
              <a:ext cx="242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b="1" i="1">
                  <a:solidFill>
                    <a:srgbClr val="000000"/>
                  </a:solidFill>
                  <a:latin typeface="Tahoma" pitchFamily="34" charset="0"/>
                </a:rPr>
                <a:t>s</a:t>
              </a:r>
            </a:p>
          </p:txBody>
        </p:sp>
      </p:grpSp>
      <p:grpSp>
        <p:nvGrpSpPr>
          <p:cNvPr id="7426" name="Group 253"/>
          <p:cNvGrpSpPr>
            <a:grpSpLocks/>
          </p:cNvGrpSpPr>
          <p:nvPr/>
        </p:nvGrpSpPr>
        <p:grpSpPr bwMode="auto">
          <a:xfrm>
            <a:off x="4783138" y="3198813"/>
            <a:ext cx="2074862" cy="1763712"/>
            <a:chOff x="3104" y="2471"/>
            <a:chExt cx="1307" cy="1111"/>
          </a:xfrm>
        </p:grpSpPr>
        <p:graphicFrame>
          <p:nvGraphicFramePr>
            <p:cNvPr id="7173" name="Object 254"/>
            <p:cNvGraphicFramePr>
              <a:graphicFrameLocks noChangeAspect="1"/>
            </p:cNvGraphicFramePr>
            <p:nvPr/>
          </p:nvGraphicFramePr>
          <p:xfrm>
            <a:off x="3976" y="2471"/>
            <a:ext cx="435" cy="32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495" name="Equation" r:id="rId11" imgW="304560" imgH="228600" progId="Equation.3">
                    <p:embed/>
                  </p:oleObj>
                </mc:Choice>
                <mc:Fallback>
                  <p:oleObj name="Equation" r:id="rId11" imgW="304560" imgH="2286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76" y="2471"/>
                          <a:ext cx="435" cy="32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174" name="Object 255"/>
            <p:cNvGraphicFramePr>
              <a:graphicFrameLocks noChangeAspect="1"/>
            </p:cNvGraphicFramePr>
            <p:nvPr/>
          </p:nvGraphicFramePr>
          <p:xfrm>
            <a:off x="3104" y="3255"/>
            <a:ext cx="435" cy="32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496" name="Equation" r:id="rId13" imgW="304560" imgH="228600" progId="Equation.3">
                    <p:embed/>
                  </p:oleObj>
                </mc:Choice>
                <mc:Fallback>
                  <p:oleObj name="Equation" r:id="rId13" imgW="304560" imgH="2286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04" y="3255"/>
                          <a:ext cx="435" cy="32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7170" name="Object 256"/>
          <p:cNvGraphicFramePr>
            <a:graphicFrameLocks noChangeAspect="1"/>
          </p:cNvGraphicFramePr>
          <p:nvPr/>
        </p:nvGraphicFramePr>
        <p:xfrm>
          <a:off x="8516938" y="1481138"/>
          <a:ext cx="263525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97" name="Equation" r:id="rId15" imgW="126720" imgH="164880" progId="Equation.3">
                  <p:embed/>
                </p:oleObj>
              </mc:Choice>
              <mc:Fallback>
                <p:oleObj name="Equation" r:id="rId15" imgW="126720" imgH="1648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16938" y="1481138"/>
                        <a:ext cx="263525" cy="342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71" name="Object 257"/>
          <p:cNvGraphicFramePr>
            <a:graphicFrameLocks noChangeAspect="1"/>
          </p:cNvGraphicFramePr>
          <p:nvPr/>
        </p:nvGraphicFramePr>
        <p:xfrm>
          <a:off x="7620000" y="1033463"/>
          <a:ext cx="315913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98" name="Equation" r:id="rId17" imgW="152280" imgH="164880" progId="Equation.3">
                  <p:embed/>
                </p:oleObj>
              </mc:Choice>
              <mc:Fallback>
                <p:oleObj name="Equation" r:id="rId17" imgW="152280" imgH="1648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0" y="1033463"/>
                        <a:ext cx="315913" cy="342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09890" name="Object 258"/>
          <p:cNvGraphicFramePr>
            <a:graphicFrameLocks noGrp="1" noChangeAspect="1"/>
          </p:cNvGraphicFramePr>
          <p:nvPr>
            <p:ph idx="1"/>
          </p:nvPr>
        </p:nvGraphicFramePr>
        <p:xfrm>
          <a:off x="6364288" y="4343400"/>
          <a:ext cx="722312" cy="54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99" name="Equation" r:id="rId19" imgW="304560" imgH="228600" progId="Equation.3">
                  <p:embed/>
                </p:oleObj>
              </mc:Choice>
              <mc:Fallback>
                <p:oleObj name="Equation" r:id="rId19" imgW="30456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64288" y="4343400"/>
                        <a:ext cx="722312" cy="5429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93" name="Text Box 260"/>
          <p:cNvSpPr txBox="1">
            <a:spLocks noChangeArrowheads="1"/>
          </p:cNvSpPr>
          <p:nvPr/>
        </p:nvSpPr>
        <p:spPr bwMode="auto">
          <a:xfrm>
            <a:off x="7361238" y="6477000"/>
            <a:ext cx="1706562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>
                <a:solidFill>
                  <a:srgbClr val="000000"/>
                </a:solidFill>
              </a:rPr>
              <a:t>Slide credit: Y. Boykov</a:t>
            </a:r>
          </a:p>
        </p:txBody>
      </p:sp>
    </p:spTree>
    <p:extLst>
      <p:ext uri="{BB962C8B-B14F-4D97-AF65-F5344CB8AC3E}">
        <p14:creationId xmlns:p14="http://schemas.microsoft.com/office/powerpoint/2010/main" val="1478915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7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9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7098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9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7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7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9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9830" grpId="0" autoUpdateAnimBg="0"/>
      <p:bldP spid="709866" grpId="0" autoUpdateAnimBg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Coherent stereo on 2D grid</a:t>
            </a:r>
          </a:p>
        </p:txBody>
      </p:sp>
      <p:sp>
        <p:nvSpPr>
          <p:cNvPr id="7208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914400"/>
            <a:ext cx="7772400" cy="5943600"/>
          </a:xfrm>
        </p:spPr>
        <p:txBody>
          <a:bodyPr/>
          <a:lstStyle/>
          <a:p>
            <a:pPr>
              <a:buFontTx/>
              <a:buChar char="•"/>
            </a:pPr>
            <a:r>
              <a:rPr lang="en-US" smtClean="0"/>
              <a:t>Scanline stereo generates streaking artifacts</a:t>
            </a:r>
            <a:br>
              <a:rPr lang="en-US" smtClean="0"/>
            </a:br>
            <a:r>
              <a:rPr lang="en-US" smtClean="0"/>
              <a:t/>
            </a:r>
            <a:br>
              <a:rPr lang="en-US" smtClean="0"/>
            </a:br>
            <a:r>
              <a:rPr lang="en-US" smtClean="0"/>
              <a:t/>
            </a:r>
            <a:br>
              <a:rPr lang="en-US" smtClean="0"/>
            </a:br>
            <a:r>
              <a:rPr lang="en-US" smtClean="0"/>
              <a:t/>
            </a:r>
            <a:br>
              <a:rPr lang="en-US" smtClean="0"/>
            </a:br>
            <a:r>
              <a:rPr lang="en-US" smtClean="0"/>
              <a:t/>
            </a:r>
            <a:br>
              <a:rPr lang="en-US" smtClean="0"/>
            </a:br>
            <a:r>
              <a:rPr lang="en-US" smtClean="0"/>
              <a:t/>
            </a:r>
            <a:br>
              <a:rPr lang="en-US" smtClean="0"/>
            </a:br>
            <a:r>
              <a:rPr lang="en-US" smtClean="0"/>
              <a:t/>
            </a:r>
            <a:br>
              <a:rPr lang="en-US" smtClean="0"/>
            </a:br>
            <a:r>
              <a:rPr lang="en-US" smtClean="0"/>
              <a:t/>
            </a:r>
            <a:br>
              <a:rPr lang="en-US" smtClean="0"/>
            </a:br>
            <a:r>
              <a:rPr lang="en-US" smtClean="0"/>
              <a:t/>
            </a:r>
            <a:br>
              <a:rPr lang="en-US" smtClean="0"/>
            </a:br>
            <a:r>
              <a:rPr lang="en-US" smtClean="0"/>
              <a:t/>
            </a:r>
            <a:br>
              <a:rPr lang="en-US" smtClean="0"/>
            </a:br>
            <a:endParaRPr lang="en-US" smtClean="0"/>
          </a:p>
          <a:p>
            <a:pPr>
              <a:buFontTx/>
              <a:buChar char="•"/>
            </a:pPr>
            <a:r>
              <a:rPr lang="en-US" smtClean="0"/>
              <a:t>Can’t use dynamic programming to find spatially coherent disparities/ correspondences on a 2D grid</a:t>
            </a:r>
          </a:p>
        </p:txBody>
      </p:sp>
      <p:pic>
        <p:nvPicPr>
          <p:cNvPr id="720900" name="Picture 4" descr="c_scene1-cox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38400" y="1524000"/>
            <a:ext cx="4183063" cy="3130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062709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8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0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8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0899" grpId="0" build="p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smtClean="0"/>
              <a:t>Stereo matching as energy minimization</a:t>
            </a:r>
          </a:p>
        </p:txBody>
      </p:sp>
      <p:pic>
        <p:nvPicPr>
          <p:cNvPr id="8198" name="Picture 6" descr="sri20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7200" y="1054100"/>
            <a:ext cx="2522538" cy="2295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9" name="Picture 7" descr="SSDWindowSize"/>
          <p:cNvPicPr>
            <a:picLocks noChangeAspect="1" noChangeArrowheads="1"/>
          </p:cNvPicPr>
          <p:nvPr/>
        </p:nvPicPr>
        <p:blipFill>
          <a:blip r:embed="rId5" cstate="print"/>
          <a:srcRect r="51778"/>
          <a:stretch>
            <a:fillRect/>
          </a:stretch>
        </p:blipFill>
        <p:spPr bwMode="auto">
          <a:xfrm>
            <a:off x="6003925" y="911225"/>
            <a:ext cx="2682875" cy="2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00" name="Picture 8" descr="sri20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276600" y="1054100"/>
            <a:ext cx="2522538" cy="229552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</p:spPr>
      </p:pic>
      <p:sp>
        <p:nvSpPr>
          <p:cNvPr id="8201" name="Line 9"/>
          <p:cNvSpPr>
            <a:spLocks noChangeShapeType="1"/>
          </p:cNvSpPr>
          <p:nvPr/>
        </p:nvSpPr>
        <p:spPr bwMode="auto">
          <a:xfrm>
            <a:off x="3276600" y="2511425"/>
            <a:ext cx="2514600" cy="0"/>
          </a:xfrm>
          <a:prstGeom prst="line">
            <a:avLst/>
          </a:prstGeom>
          <a:noFill/>
          <a:ln w="28575">
            <a:solidFill>
              <a:srgbClr val="00FFFF"/>
            </a:solidFill>
            <a:round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grpSp>
        <p:nvGrpSpPr>
          <p:cNvPr id="8202" name="Group 10"/>
          <p:cNvGrpSpPr>
            <a:grpSpLocks/>
          </p:cNvGrpSpPr>
          <p:nvPr/>
        </p:nvGrpSpPr>
        <p:grpSpPr bwMode="auto">
          <a:xfrm>
            <a:off x="2057400" y="2359025"/>
            <a:ext cx="304800" cy="304800"/>
            <a:chOff x="2112" y="1872"/>
            <a:chExt cx="192" cy="192"/>
          </a:xfrm>
        </p:grpSpPr>
        <p:sp>
          <p:nvSpPr>
            <p:cNvPr id="8217" name="Oval 11"/>
            <p:cNvSpPr>
              <a:spLocks noChangeArrowheads="1"/>
            </p:cNvSpPr>
            <p:nvPr/>
          </p:nvSpPr>
          <p:spPr bwMode="auto">
            <a:xfrm>
              <a:off x="2174" y="1941"/>
              <a:ext cx="48" cy="48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8218" name="Rectangle 12"/>
            <p:cNvSpPr>
              <a:spLocks noChangeArrowheads="1"/>
            </p:cNvSpPr>
            <p:nvPr/>
          </p:nvSpPr>
          <p:spPr bwMode="auto">
            <a:xfrm>
              <a:off x="2112" y="1872"/>
              <a:ext cx="192" cy="192"/>
            </a:xfrm>
            <a:prstGeom prst="rect">
              <a:avLst/>
            </a:prstGeom>
            <a:noFill/>
            <a:ln w="38100">
              <a:solidFill>
                <a:srgbClr val="FFFF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</p:grpSp>
      <p:grpSp>
        <p:nvGrpSpPr>
          <p:cNvPr id="8203" name="Group 13"/>
          <p:cNvGrpSpPr>
            <a:grpSpLocks/>
          </p:cNvGrpSpPr>
          <p:nvPr/>
        </p:nvGrpSpPr>
        <p:grpSpPr bwMode="auto">
          <a:xfrm>
            <a:off x="4800600" y="2359025"/>
            <a:ext cx="304800" cy="304800"/>
            <a:chOff x="3600" y="1872"/>
            <a:chExt cx="192" cy="192"/>
          </a:xfrm>
        </p:grpSpPr>
        <p:sp>
          <p:nvSpPr>
            <p:cNvPr id="8215" name="Oval 14"/>
            <p:cNvSpPr>
              <a:spLocks noChangeArrowheads="1"/>
            </p:cNvSpPr>
            <p:nvPr/>
          </p:nvSpPr>
          <p:spPr bwMode="auto">
            <a:xfrm>
              <a:off x="3675" y="1947"/>
              <a:ext cx="48" cy="48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8216" name="Rectangle 15"/>
            <p:cNvSpPr>
              <a:spLocks noChangeArrowheads="1"/>
            </p:cNvSpPr>
            <p:nvPr/>
          </p:nvSpPr>
          <p:spPr bwMode="auto">
            <a:xfrm>
              <a:off x="3600" y="1872"/>
              <a:ext cx="192" cy="192"/>
            </a:xfrm>
            <a:prstGeom prst="rect">
              <a:avLst/>
            </a:prstGeom>
            <a:noFill/>
            <a:ln w="38100">
              <a:solidFill>
                <a:srgbClr val="FFFF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</p:grpSp>
      <p:grpSp>
        <p:nvGrpSpPr>
          <p:cNvPr id="8204" name="Group 16"/>
          <p:cNvGrpSpPr>
            <a:grpSpLocks/>
          </p:cNvGrpSpPr>
          <p:nvPr/>
        </p:nvGrpSpPr>
        <p:grpSpPr bwMode="auto">
          <a:xfrm>
            <a:off x="7543800" y="2359025"/>
            <a:ext cx="304800" cy="304800"/>
            <a:chOff x="2112" y="1872"/>
            <a:chExt cx="192" cy="192"/>
          </a:xfrm>
        </p:grpSpPr>
        <p:sp>
          <p:nvSpPr>
            <p:cNvPr id="8213" name="Oval 17"/>
            <p:cNvSpPr>
              <a:spLocks noChangeArrowheads="1"/>
            </p:cNvSpPr>
            <p:nvPr/>
          </p:nvSpPr>
          <p:spPr bwMode="auto">
            <a:xfrm>
              <a:off x="2174" y="1941"/>
              <a:ext cx="48" cy="48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8214" name="Rectangle 18"/>
            <p:cNvSpPr>
              <a:spLocks noChangeArrowheads="1"/>
            </p:cNvSpPr>
            <p:nvPr/>
          </p:nvSpPr>
          <p:spPr bwMode="auto">
            <a:xfrm>
              <a:off x="2112" y="1872"/>
              <a:ext cx="192" cy="192"/>
            </a:xfrm>
            <a:prstGeom prst="rect">
              <a:avLst/>
            </a:prstGeom>
            <a:noFill/>
            <a:ln w="38100">
              <a:solidFill>
                <a:srgbClr val="FFFF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</p:grpSp>
      <p:sp>
        <p:nvSpPr>
          <p:cNvPr id="8205" name="Text Box 19"/>
          <p:cNvSpPr txBox="1">
            <a:spLocks noChangeArrowheads="1"/>
          </p:cNvSpPr>
          <p:nvPr/>
        </p:nvSpPr>
        <p:spPr bwMode="auto">
          <a:xfrm>
            <a:off x="593725" y="1079500"/>
            <a:ext cx="4048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 i="1">
                <a:solidFill>
                  <a:srgbClr val="FFFFFF"/>
                </a:solidFill>
                <a:latin typeface="Times New Roman" pitchFamily="18" charset="0"/>
              </a:rPr>
              <a:t>I</a:t>
            </a:r>
            <a:r>
              <a:rPr lang="en-US" sz="2400" b="1" baseline="-25000">
                <a:solidFill>
                  <a:srgbClr val="FFFFFF"/>
                </a:solidFill>
                <a:latin typeface="Times New Roman" pitchFamily="18" charset="0"/>
              </a:rPr>
              <a:t>1</a:t>
            </a:r>
          </a:p>
        </p:txBody>
      </p:sp>
      <p:sp>
        <p:nvSpPr>
          <p:cNvPr id="8206" name="Text Box 20"/>
          <p:cNvSpPr txBox="1">
            <a:spLocks noChangeArrowheads="1"/>
          </p:cNvSpPr>
          <p:nvPr/>
        </p:nvSpPr>
        <p:spPr bwMode="auto">
          <a:xfrm>
            <a:off x="3270250" y="1038225"/>
            <a:ext cx="4048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 i="1">
                <a:solidFill>
                  <a:srgbClr val="FFFFFF"/>
                </a:solidFill>
                <a:latin typeface="Times New Roman" pitchFamily="18" charset="0"/>
              </a:rPr>
              <a:t>I</a:t>
            </a:r>
            <a:r>
              <a:rPr lang="en-US" sz="2400" b="1" baseline="-25000">
                <a:solidFill>
                  <a:srgbClr val="FFFFFF"/>
                </a:solidFill>
                <a:latin typeface="Times New Roman" pitchFamily="18" charset="0"/>
              </a:rPr>
              <a:t>2</a:t>
            </a:r>
          </a:p>
        </p:txBody>
      </p:sp>
      <p:sp>
        <p:nvSpPr>
          <p:cNvPr id="8207" name="Text Box 21"/>
          <p:cNvSpPr txBox="1">
            <a:spLocks noChangeArrowheads="1"/>
          </p:cNvSpPr>
          <p:nvPr/>
        </p:nvSpPr>
        <p:spPr bwMode="auto">
          <a:xfrm>
            <a:off x="6096000" y="1038225"/>
            <a:ext cx="4048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 i="1">
                <a:solidFill>
                  <a:srgbClr val="FFFFFF"/>
                </a:solidFill>
                <a:latin typeface="Times New Roman" pitchFamily="18" charset="0"/>
              </a:rPr>
              <a:t>D</a:t>
            </a:r>
            <a:endParaRPr lang="en-US" sz="2400" b="1" baseline="-25000">
              <a:solidFill>
                <a:srgbClr val="FFFFFF"/>
              </a:solidFill>
              <a:latin typeface="Times New Roman" pitchFamily="18" charset="0"/>
            </a:endParaRPr>
          </a:p>
        </p:txBody>
      </p:sp>
      <p:sp>
        <p:nvSpPr>
          <p:cNvPr id="803870" name="Rectangle 30"/>
          <p:cNvSpPr>
            <a:spLocks noGrp="1" noChangeArrowheads="1"/>
          </p:cNvSpPr>
          <p:nvPr>
            <p:ph type="body" idx="1"/>
          </p:nvPr>
        </p:nvSpPr>
        <p:spPr>
          <a:xfrm>
            <a:off x="304800" y="5181600"/>
            <a:ext cx="8001000" cy="838200"/>
          </a:xfrm>
        </p:spPr>
        <p:txBody>
          <a:bodyPr/>
          <a:lstStyle/>
          <a:p>
            <a:pPr>
              <a:buFontTx/>
              <a:buChar char="•"/>
            </a:pPr>
            <a:r>
              <a:rPr lang="en-US" smtClean="0"/>
              <a:t>Energy functions of this form can be minimized using </a:t>
            </a:r>
            <a:r>
              <a:rPr lang="en-US" i="1" smtClean="0"/>
              <a:t>graph cuts</a:t>
            </a:r>
          </a:p>
        </p:txBody>
      </p:sp>
      <p:sp>
        <p:nvSpPr>
          <p:cNvPr id="803871" name="Text Box 31"/>
          <p:cNvSpPr txBox="1">
            <a:spLocks noChangeArrowheads="1"/>
          </p:cNvSpPr>
          <p:nvPr/>
        </p:nvSpPr>
        <p:spPr bwMode="auto">
          <a:xfrm>
            <a:off x="76200" y="6194425"/>
            <a:ext cx="8458200" cy="587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1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</a:pPr>
            <a:r>
              <a:rPr lang="en-US">
                <a:solidFill>
                  <a:srgbClr val="000000"/>
                </a:solidFill>
                <a:sym typeface="Symbol" pitchFamily="18" charset="2"/>
              </a:rPr>
              <a:t>Y. Boykov, O. Veksler, and R. Zabih, </a:t>
            </a:r>
            <a:r>
              <a:rPr lang="en-US">
                <a:solidFill>
                  <a:srgbClr val="000000"/>
                </a:solidFill>
                <a:sym typeface="Symbol" pitchFamily="18" charset="2"/>
                <a:hlinkClick r:id="rId6"/>
              </a:rPr>
              <a:t>Fast Approximate Energy Minimization via Graph Cuts</a:t>
            </a:r>
            <a:r>
              <a:rPr lang="en-US">
                <a:solidFill>
                  <a:srgbClr val="000000"/>
                </a:solidFill>
                <a:sym typeface="Symbol" pitchFamily="18" charset="2"/>
              </a:rPr>
              <a:t>,  PAMI 2001</a:t>
            </a:r>
          </a:p>
        </p:txBody>
      </p:sp>
      <p:sp>
        <p:nvSpPr>
          <p:cNvPr id="8210" name="Text Box 32"/>
          <p:cNvSpPr txBox="1">
            <a:spLocks noChangeArrowheads="1"/>
          </p:cNvSpPr>
          <p:nvPr/>
        </p:nvSpPr>
        <p:spPr bwMode="auto">
          <a:xfrm>
            <a:off x="1752600" y="1841500"/>
            <a:ext cx="8699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 i="1">
                <a:solidFill>
                  <a:srgbClr val="FFFFFF"/>
                </a:solidFill>
                <a:latin typeface="Times New Roman" pitchFamily="18" charset="0"/>
              </a:rPr>
              <a:t>W</a:t>
            </a:r>
            <a:r>
              <a:rPr lang="en-US" sz="2400" b="1" baseline="-25000">
                <a:solidFill>
                  <a:srgbClr val="FFFFFF"/>
                </a:solidFill>
                <a:latin typeface="Times New Roman" pitchFamily="18" charset="0"/>
              </a:rPr>
              <a:t>1</a:t>
            </a:r>
            <a:r>
              <a:rPr lang="en-US" sz="2400" b="1">
                <a:solidFill>
                  <a:srgbClr val="FFFFFF"/>
                </a:solidFill>
                <a:latin typeface="Times New Roman" pitchFamily="18" charset="0"/>
              </a:rPr>
              <a:t>(</a:t>
            </a:r>
            <a:r>
              <a:rPr lang="en-US" sz="2400" b="1" i="1">
                <a:solidFill>
                  <a:srgbClr val="FFFFFF"/>
                </a:solidFill>
                <a:latin typeface="Times New Roman" pitchFamily="18" charset="0"/>
              </a:rPr>
              <a:t>i</a:t>
            </a:r>
            <a:r>
              <a:rPr lang="en-US" sz="800" b="1" i="1">
                <a:solidFill>
                  <a:srgbClr val="FFFFFF"/>
                </a:solidFill>
                <a:latin typeface="Times New Roman" pitchFamily="18" charset="0"/>
              </a:rPr>
              <a:t> </a:t>
            </a:r>
            <a:r>
              <a:rPr lang="en-US" sz="2400" b="1">
                <a:solidFill>
                  <a:srgbClr val="FFFFFF"/>
                </a:solidFill>
                <a:latin typeface="Times New Roman" pitchFamily="18" charset="0"/>
              </a:rPr>
              <a:t>)</a:t>
            </a:r>
            <a:endParaRPr lang="en-US" sz="2400" b="1" baseline="-25000">
              <a:solidFill>
                <a:srgbClr val="FFFFFF"/>
              </a:solidFill>
              <a:latin typeface="Times New Roman" pitchFamily="18" charset="0"/>
            </a:endParaRPr>
          </a:p>
        </p:txBody>
      </p:sp>
      <p:sp>
        <p:nvSpPr>
          <p:cNvPr id="8211" name="Text Box 33"/>
          <p:cNvSpPr txBox="1">
            <a:spLocks noChangeArrowheads="1"/>
          </p:cNvSpPr>
          <p:nvPr/>
        </p:nvSpPr>
        <p:spPr bwMode="auto">
          <a:xfrm>
            <a:off x="4191000" y="1841500"/>
            <a:ext cx="15509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 i="1">
                <a:solidFill>
                  <a:srgbClr val="FFFFFF"/>
                </a:solidFill>
                <a:latin typeface="Times New Roman" pitchFamily="18" charset="0"/>
              </a:rPr>
              <a:t>W</a:t>
            </a:r>
            <a:r>
              <a:rPr lang="en-US" sz="2400" b="1" baseline="-25000">
                <a:solidFill>
                  <a:srgbClr val="FFFFFF"/>
                </a:solidFill>
                <a:latin typeface="Times New Roman" pitchFamily="18" charset="0"/>
              </a:rPr>
              <a:t>2</a:t>
            </a:r>
            <a:r>
              <a:rPr lang="en-US" sz="2400" b="1">
                <a:solidFill>
                  <a:srgbClr val="FFFFFF"/>
                </a:solidFill>
                <a:latin typeface="Times New Roman" pitchFamily="18" charset="0"/>
              </a:rPr>
              <a:t>(</a:t>
            </a:r>
            <a:r>
              <a:rPr lang="en-US" sz="2400" b="1" i="1">
                <a:solidFill>
                  <a:srgbClr val="FFFFFF"/>
                </a:solidFill>
                <a:latin typeface="Times New Roman" pitchFamily="18" charset="0"/>
              </a:rPr>
              <a:t>i+D</a:t>
            </a:r>
            <a:r>
              <a:rPr lang="en-US" sz="2400" b="1">
                <a:solidFill>
                  <a:srgbClr val="FFFFFF"/>
                </a:solidFill>
                <a:latin typeface="Times New Roman" pitchFamily="18" charset="0"/>
              </a:rPr>
              <a:t>(</a:t>
            </a:r>
            <a:r>
              <a:rPr lang="en-US" sz="2400" b="1" i="1">
                <a:solidFill>
                  <a:srgbClr val="FFFFFF"/>
                </a:solidFill>
                <a:latin typeface="Times New Roman" pitchFamily="18" charset="0"/>
              </a:rPr>
              <a:t>i</a:t>
            </a:r>
            <a:r>
              <a:rPr lang="en-US" sz="800" b="1" i="1">
                <a:solidFill>
                  <a:srgbClr val="FFFFFF"/>
                </a:solidFill>
                <a:latin typeface="Times New Roman" pitchFamily="18" charset="0"/>
              </a:rPr>
              <a:t> </a:t>
            </a:r>
            <a:r>
              <a:rPr lang="en-US" sz="2400" b="1">
                <a:solidFill>
                  <a:srgbClr val="FFFFFF"/>
                </a:solidFill>
                <a:latin typeface="Times New Roman" pitchFamily="18" charset="0"/>
              </a:rPr>
              <a:t>))</a:t>
            </a:r>
            <a:endParaRPr lang="en-US" sz="2400" b="1" baseline="-25000">
              <a:solidFill>
                <a:srgbClr val="FFFFFF"/>
              </a:solidFill>
              <a:latin typeface="Times New Roman" pitchFamily="18" charset="0"/>
            </a:endParaRPr>
          </a:p>
        </p:txBody>
      </p:sp>
      <p:sp>
        <p:nvSpPr>
          <p:cNvPr id="8212" name="Rectangle 34"/>
          <p:cNvSpPr>
            <a:spLocks noChangeArrowheads="1"/>
          </p:cNvSpPr>
          <p:nvPr/>
        </p:nvSpPr>
        <p:spPr bwMode="auto">
          <a:xfrm>
            <a:off x="7359650" y="1917700"/>
            <a:ext cx="717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 i="1">
                <a:solidFill>
                  <a:srgbClr val="FFFFFF"/>
                </a:solidFill>
                <a:latin typeface="Times New Roman" pitchFamily="18" charset="0"/>
              </a:rPr>
              <a:t>D</a:t>
            </a:r>
            <a:r>
              <a:rPr lang="en-US" sz="2400" b="1">
                <a:solidFill>
                  <a:srgbClr val="FFFFFF"/>
                </a:solidFill>
                <a:latin typeface="Times New Roman" pitchFamily="18" charset="0"/>
              </a:rPr>
              <a:t>(</a:t>
            </a:r>
            <a:r>
              <a:rPr lang="en-US" sz="2400" b="1" i="1">
                <a:solidFill>
                  <a:srgbClr val="FFFFFF"/>
                </a:solidFill>
                <a:latin typeface="Times New Roman" pitchFamily="18" charset="0"/>
              </a:rPr>
              <a:t>i</a:t>
            </a:r>
            <a:r>
              <a:rPr lang="en-US" sz="800" b="1" i="1">
                <a:solidFill>
                  <a:srgbClr val="FFFFFF"/>
                </a:solidFill>
                <a:latin typeface="Times New Roman" pitchFamily="18" charset="0"/>
              </a:rPr>
              <a:t> </a:t>
            </a:r>
            <a:r>
              <a:rPr lang="en-US" sz="2400" b="1">
                <a:solidFill>
                  <a:srgbClr val="FFFFFF"/>
                </a:solidFill>
                <a:latin typeface="Times New Roman" pitchFamily="18" charset="0"/>
              </a:rPr>
              <a:t>)</a:t>
            </a:r>
            <a:endParaRPr lang="en-US" sz="2400" b="1" baseline="-25000">
              <a:solidFill>
                <a:srgbClr val="FFFFFF"/>
              </a:solidFill>
              <a:latin typeface="Times New Roman" pitchFamily="18" charset="0"/>
            </a:endParaRPr>
          </a:p>
        </p:txBody>
      </p:sp>
      <p:graphicFrame>
        <p:nvGraphicFramePr>
          <p:cNvPr id="8196" name="Object 42"/>
          <p:cNvGraphicFramePr>
            <a:graphicFrameLocks noChangeAspect="1"/>
          </p:cNvGraphicFramePr>
          <p:nvPr/>
        </p:nvGraphicFramePr>
        <p:xfrm>
          <a:off x="742950" y="3635375"/>
          <a:ext cx="7659688" cy="860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07" name="Equation" r:id="rId7" imgW="3504960" imgH="393480" progId="Equation.3">
                  <p:embed/>
                </p:oleObj>
              </mc:Choice>
              <mc:Fallback>
                <p:oleObj name="Equation" r:id="rId7" imgW="350496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2950" y="3635375"/>
                        <a:ext cx="7659688" cy="860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" name="Right Brace 26"/>
          <p:cNvSpPr/>
          <p:nvPr/>
        </p:nvSpPr>
        <p:spPr bwMode="auto">
          <a:xfrm rot="5400000">
            <a:off x="3314700" y="2933700"/>
            <a:ext cx="228600" cy="3200400"/>
          </a:xfrm>
          <a:prstGeom prst="righ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819400" y="4648200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i="1" dirty="0">
                <a:solidFill>
                  <a:srgbClr val="3333CC"/>
                </a:solidFill>
              </a:rPr>
              <a:t>data term</a:t>
            </a:r>
            <a:endParaRPr lang="en-US" i="1" dirty="0">
              <a:solidFill>
                <a:srgbClr val="3333CC"/>
              </a:solidFill>
            </a:endParaRPr>
          </a:p>
        </p:txBody>
      </p:sp>
      <p:sp>
        <p:nvSpPr>
          <p:cNvPr id="29" name="Right Brace 28"/>
          <p:cNvSpPr/>
          <p:nvPr/>
        </p:nvSpPr>
        <p:spPr bwMode="auto">
          <a:xfrm rot="5400000">
            <a:off x="6901934" y="3168134"/>
            <a:ext cx="216932" cy="2743200"/>
          </a:xfrm>
          <a:prstGeom prst="righ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046619" y="4659868"/>
            <a:ext cx="1954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i="1" dirty="0">
                <a:solidFill>
                  <a:srgbClr val="3333CC"/>
                </a:solidFill>
              </a:rPr>
              <a:t>smoothness term</a:t>
            </a:r>
            <a:endParaRPr lang="en-US" i="1" dirty="0">
              <a:solidFill>
                <a:srgbClr val="3333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5771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38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3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3870" grpId="0" build="p"/>
      <p:bldP spid="803871" grpId="0"/>
      <p:bldP spid="27" grpId="0" animBg="1"/>
      <p:bldP spid="28" grpId="0"/>
      <p:bldP spid="29" grpId="0" animBg="1"/>
      <p:bldP spid="30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Summary</a:t>
            </a:r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800" smtClean="0"/>
              <a:t>First, we understand constraints that make the problem solvable.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 smtClean="0"/>
              <a:t>Some are hard, like epipolar constraint.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en-US" sz="2000" smtClean="0"/>
              <a:t>Ordering isn’t a hard constraint, but most useful when treated like one.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 smtClean="0"/>
              <a:t>Some are soft, like pixel intensities are similar, disparities usually change slowly.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800" smtClean="0"/>
              <a:t>Then we find optimization method.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 smtClean="0"/>
              <a:t>Which ones we can use depends on which constraints we pick.  </a:t>
            </a:r>
          </a:p>
        </p:txBody>
      </p:sp>
    </p:spTree>
    <p:extLst>
      <p:ext uri="{BB962C8B-B14F-4D97-AF65-F5344CB8AC3E}">
        <p14:creationId xmlns:p14="http://schemas.microsoft.com/office/powerpoint/2010/main" val="4249093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Radial distortion</a:t>
            </a:r>
            <a:endParaRPr lang="en-US" dirty="0"/>
          </a:p>
        </p:txBody>
      </p:sp>
      <p:grpSp>
        <p:nvGrpSpPr>
          <p:cNvPr id="4" name="Group 7"/>
          <p:cNvGrpSpPr>
            <a:grpSpLocks/>
          </p:cNvGrpSpPr>
          <p:nvPr/>
        </p:nvGrpSpPr>
        <p:grpSpPr bwMode="auto">
          <a:xfrm>
            <a:off x="1538288" y="2590800"/>
            <a:ext cx="5319712" cy="2967037"/>
            <a:chOff x="1161" y="2259"/>
            <a:chExt cx="3351" cy="1869"/>
          </a:xfrm>
        </p:grpSpPr>
        <p:pic>
          <p:nvPicPr>
            <p:cNvPr id="5" name="Picture 4" descr="fig6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83" y="2262"/>
              <a:ext cx="1329" cy="9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Picture 5" descr="fig6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61" y="2259"/>
              <a:ext cx="1338" cy="10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Picture 6" descr="fig6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56" y="3366"/>
              <a:ext cx="2964" cy="7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76820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29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r>
              <a:rPr lang="en-US" altLang="en-US" dirty="0" smtClean="0">
                <a:ea typeface="ＭＳ Ｐゴシック" pitchFamily="34" charset="-128"/>
              </a:rPr>
              <a:t>Camera parameters</a:t>
            </a:r>
          </a:p>
        </p:txBody>
      </p:sp>
      <p:sp>
        <p:nvSpPr>
          <p:cNvPr id="9933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219200"/>
            <a:ext cx="7772400" cy="5257800"/>
          </a:xfrm>
        </p:spPr>
        <p:txBody>
          <a:bodyPr/>
          <a:lstStyle/>
          <a:p>
            <a:r>
              <a:rPr lang="en-US" altLang="en-US" dirty="0" smtClean="0">
                <a:ea typeface="ＭＳ Ｐゴシック" pitchFamily="34" charset="-128"/>
              </a:rPr>
              <a:t>Intrinsic parameters</a:t>
            </a:r>
          </a:p>
          <a:p>
            <a:pPr lvl="1"/>
            <a:r>
              <a:rPr lang="en-US" altLang="en-US" dirty="0" smtClean="0">
                <a:ea typeface="ＭＳ Ｐゴシック" pitchFamily="34" charset="-128"/>
              </a:rPr>
              <a:t>Principal point coordinates</a:t>
            </a:r>
          </a:p>
          <a:p>
            <a:pPr lvl="1"/>
            <a:r>
              <a:rPr lang="en-US" altLang="en-US" dirty="0" smtClean="0">
                <a:ea typeface="ＭＳ Ｐゴシック" pitchFamily="34" charset="-128"/>
              </a:rPr>
              <a:t>Focal length</a:t>
            </a:r>
          </a:p>
          <a:p>
            <a:pPr lvl="1"/>
            <a:r>
              <a:rPr lang="en-US" altLang="en-US" dirty="0" smtClean="0">
                <a:ea typeface="ＭＳ Ｐゴシック" pitchFamily="34" charset="-128"/>
              </a:rPr>
              <a:t>Pixel magnification factors</a:t>
            </a:r>
          </a:p>
          <a:p>
            <a:pPr lvl="1"/>
            <a:r>
              <a:rPr lang="en-US" altLang="en-US" i="1" dirty="0" smtClean="0">
                <a:ea typeface="ＭＳ Ｐゴシック" pitchFamily="34" charset="-128"/>
              </a:rPr>
              <a:t>Skew (non-rectangular pixels)</a:t>
            </a:r>
          </a:p>
          <a:p>
            <a:pPr lvl="1"/>
            <a:r>
              <a:rPr lang="en-US" altLang="en-US" i="1" dirty="0" smtClean="0">
                <a:solidFill>
                  <a:srgbClr val="FF0000"/>
                </a:solidFill>
                <a:ea typeface="ＭＳ Ｐゴシック" pitchFamily="34" charset="-128"/>
              </a:rPr>
              <a:t>Radial distortion</a:t>
            </a:r>
          </a:p>
          <a:p>
            <a:r>
              <a:rPr lang="en-US" altLang="en-US" dirty="0" smtClean="0">
                <a:ea typeface="ＭＳ Ｐゴシック" pitchFamily="34" charset="-128"/>
              </a:rPr>
              <a:t>Extrinsic parameters</a:t>
            </a:r>
          </a:p>
          <a:p>
            <a:pPr lvl="1"/>
            <a:r>
              <a:rPr lang="en-US" altLang="en-US" dirty="0" smtClean="0">
                <a:ea typeface="ＭＳ Ｐゴシック" pitchFamily="34" charset="-128"/>
              </a:rPr>
              <a:t>Rotation and translation relative to world coordinate system</a:t>
            </a:r>
          </a:p>
        </p:txBody>
      </p:sp>
    </p:spTree>
    <p:extLst>
      <p:ext uri="{BB962C8B-B14F-4D97-AF65-F5344CB8AC3E}">
        <p14:creationId xmlns:p14="http://schemas.microsoft.com/office/powerpoint/2010/main" val="2726120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input{azsty}&#10;\begin{document}&#10;\[&#10;\v x = \m P \vs X ~~~ \v x' = \m P' \vs X&#10;\]&#10;\end{document}&#10;"/>
  <p:tag name="EXTERNALNAME" val="Edittex"/>
  <p:tag name="BLEND" val="False"/>
  <p:tag name="TRANSPARENT" val="False"/>
  <p:tag name="BITMAPFORMAT" val="bmpmono"/>
  <p:tag name="DEBUGINTERACTIVE" val="True"/>
  <p:tag name="ORIGWIDTH" val="171.875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$&#10;\sum_{[i,j]\in R}(f (i,j) - g(i,j))^2&#10;$$&#10;\end{document}&#10;"/>
  <p:tag name="EXTERNALNAME" val="txp_fig"/>
  <p:tag name="BLEND" val="False"/>
  <p:tag name="TRANSPARENT" val="False"/>
  <p:tag name="KEEPFILES" val="False"/>
  <p:tag name="DEBUGPAUSE" val="False"/>
  <p:tag name="RESOLUTION" val="300"/>
  <p:tag name="TIMEOUT" val="15"/>
  <p:tag name="BITMAPFORMAT" val="bmpmono"/>
  <p:tag name="DEBUGINTERACTIVE" val="True"/>
  <p:tag name="ORIGWIDTH" val="223"/>
  <p:tag name="PICTUREFILESIZE" val="2406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include{azsty}&#10;\begin{document}&#10;$\rightarrow$&#10;\end{document}&#10;"/>
  <p:tag name="EXTERNALNAME" val="Edittex"/>
  <p:tag name="BLEND" val="False"/>
  <p:tag name="TRANSPARENT" val="False"/>
  <p:tag name="BITMAPFORMAT" val="bmpmono"/>
  <p:tag name="DEBUGINTERACTIVE" val="True"/>
  <p:tag name="ORIGWIDTH" val="19.87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input{azsty}&#10;\begin{document}&#10;\small&#10;\begin{itemize}&#10;\item the map ony depends on the cameras $\m P, \m P'$ (not on structure)&#10;\item it will be shown that the map is \textcolor{blue}{linear} and can be&#10;written as&#10;$\v l' = \m F \v x$, where $\m F$ is a $3 \times 3$ matrix called&#10;the \textcolor{blue}{fundamental matrix}&#10;\end{itemize}&#10;\end{document}&#10;"/>
  <p:tag name="EXTERNALNAME" val="Edittex"/>
  <p:tag name="BLEND" val="False"/>
  <p:tag name="TRANSPARENT" val="False"/>
  <p:tag name="BITMAPFORMAT" val="bmp16m"/>
  <p:tag name="DEBUGINTERACTIVE" val="True"/>
  <p:tag name="ORIGWIDTH" val="446.87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$&#10;Z = f\frac{T}{d}&#10;$$&#10;\end{document}&#10;"/>
  <p:tag name="EXTERNALNAME" val="txp_fig"/>
  <p:tag name="BLEND" val="False"/>
  <p:tag name="TRANSPARENT" val="False"/>
  <p:tag name="KEEPFILES" val="False"/>
  <p:tag name="DEBUGPAUSE" val="False"/>
  <p:tag name="RESOLUTION" val="300"/>
  <p:tag name="TIMEOUT" val="15"/>
  <p:tag name="BITMAPFORMAT" val="bmpmono"/>
  <p:tag name="DEBUGINTERACTIVE" val="True"/>
  <p:tag name="ORIGWIDTH" val="75.875"/>
  <p:tag name="PICTUREFILESIZE" val="722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$&#10;SSD=\sum_{[i,j]\in R}(f (i,j) - g(i,j))^2&#10;$$&#10;\end{document}&#10;"/>
  <p:tag name="EXTERNALNAME" val="txp_fig"/>
  <p:tag name="BLEND" val="False"/>
  <p:tag name="TRANSPARENT" val="False"/>
  <p:tag name="KEEPFILES" val="False"/>
  <p:tag name="DEBUGPAUSE" val="False"/>
  <p:tag name="RESOLUTION" val="300"/>
  <p:tag name="TIMEOUT" val="15"/>
  <p:tag name="BITMAPFORMAT" val="bmpmono"/>
  <p:tag name="DEBUGINTERACTIVE" val="True"/>
  <p:tag name="ORIGWIDTH" val="301"/>
  <p:tag name="PICTUREFILESIZE" val="3206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$&#10;C_{fg}=\sum_{[i,j]\in R}f (i,j) g(i,j)&#10;$$&#10;\end{document}&#10;"/>
  <p:tag name="EXTERNALNAME" val="txp_fig"/>
  <p:tag name="BLEND" val="False"/>
  <p:tag name="TRANSPARENT" val="False"/>
  <p:tag name="KEEPFILES" val="False"/>
  <p:tag name="DEBUGPAUSE" val="False"/>
  <p:tag name="RESOLUTION" val="300"/>
  <p:tag name="TIMEOUT" val="15"/>
  <p:tag name="BITMAPFORMAT" val="bmpmono"/>
  <p:tag name="DEBUGINTERACTIVE" val="True"/>
  <p:tag name="ORIGWIDTH" val="236.875"/>
  <p:tag name="PICTUREFILESIZE" val="23746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$&#10;C_{fg}=\sum_{[i,j]\in R}f (i,j) g(i,j)&#10;$$&#10;\end{document}&#10;"/>
  <p:tag name="EXTERNALNAME" val="txp_fig"/>
  <p:tag name="BLEND" val="False"/>
  <p:tag name="TRANSPARENT" val="False"/>
  <p:tag name="KEEPFILES" val="False"/>
  <p:tag name="DEBUGPAUSE" val="False"/>
  <p:tag name="RESOLUTION" val="300"/>
  <p:tag name="TIMEOUT" val="15"/>
  <p:tag name="BITMAPFORMAT" val="bmpmono"/>
  <p:tag name="DEBUGINTERACTIVE" val="True"/>
  <p:tag name="ORIGWIDTH" val="236.875"/>
  <p:tag name="PICTUREFILESIZE" val="23746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$&#10;SSD = \sum_{[i,j]\in R}(f - g)^2=$$&#10;\end{document}&#10;"/>
  <p:tag name="EXTERNALNAME" val="txp_fig"/>
  <p:tag name="BLEND" val="False"/>
  <p:tag name="TRANSPARENT" val="False"/>
  <p:tag name="KEEPFILES" val="False"/>
  <p:tag name="DEBUGPAUSE" val="False"/>
  <p:tag name="RESOLUTION" val="300"/>
  <p:tag name="TIMEOUT" val="15"/>
  <p:tag name="BITMAPFORMAT" val="bmpmono"/>
  <p:tag name="DEBUGINTERACTIVE" val="True"/>
  <p:tag name="ORIGWIDTH" val="234"/>
  <p:tag name="PICTUREFILESIZE" val="2486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$&#10;= \sum_{[i,j]\in R} f^2 +\sum_{[i,j]\in R} g^2 - 2\sum_{[i,j]\in R} fg &#10;$$&#10;\end{document}&#10;"/>
  <p:tag name="EXTERNALNAME" val="txp_fig"/>
  <p:tag name="BLEND" val="False"/>
  <p:tag name="TRANSPARENT" val="False"/>
  <p:tag name="KEEPFILES" val="False"/>
  <p:tag name="DEBUGPAUSE" val="False"/>
  <p:tag name="RESOLUTION" val="300"/>
  <p:tag name="TIMEOUT" val="15"/>
  <p:tag name="BITMAPFORMAT" val="bmpmono"/>
  <p:tag name="DEBUGINTERACTIVE" val="True"/>
  <p:tag name="ORIGWIDTH" val="338.875"/>
  <p:tag name="PICTUREFILESIZE" val="36062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1_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1.xml><?xml version="1.0" encoding="utf-8"?>
<a:theme xmlns:a="http://schemas.openxmlformats.org/drawingml/2006/main" name="2_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2.xml><?xml version="1.0" encoding="utf-8"?>
<a:theme xmlns:a="http://schemas.openxmlformats.org/drawingml/2006/main" name="3_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3.xml><?xml version="1.0" encoding="utf-8"?>
<a:theme xmlns:a="http://schemas.openxmlformats.org/drawingml/2006/main" name="4_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4.xml><?xml version="1.0" encoding="utf-8"?>
<a:theme xmlns:a="http://schemas.openxmlformats.org/drawingml/2006/main" name="2_mosaic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0000FF"/>
      </a:hlink>
      <a:folHlink>
        <a:srgbClr val="0000FF"/>
      </a:folHlink>
    </a:clrScheme>
    <a:fontScheme name="mosaic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mosaic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saic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saic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saic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saic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saic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saic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5.xml><?xml version="1.0" encoding="utf-8"?>
<a:theme xmlns:a="http://schemas.openxmlformats.org/drawingml/2006/main" name="3_mosaic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0000FF"/>
      </a:hlink>
      <a:folHlink>
        <a:srgbClr val="0000FF"/>
      </a:folHlink>
    </a:clrScheme>
    <a:fontScheme name="mosaic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mosaic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saic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saic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saic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saic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saic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saic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6.xml><?xml version="1.0" encoding="utf-8"?>
<a:theme xmlns:a="http://schemas.openxmlformats.org/drawingml/2006/main" name="4_mosaic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0000FF"/>
      </a:hlink>
      <a:folHlink>
        <a:srgbClr val="0000FF"/>
      </a:folHlink>
    </a:clrScheme>
    <a:fontScheme name="mosaic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mosaic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saic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saic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saic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saic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saic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saic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7.xml><?xml version="1.0" encoding="utf-8"?>
<a:theme xmlns:a="http://schemas.openxmlformats.org/drawingml/2006/main" name="5_mosaic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0000FF"/>
      </a:hlink>
      <a:folHlink>
        <a:srgbClr val="0000FF"/>
      </a:folHlink>
    </a:clrScheme>
    <a:fontScheme name="mosaic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mosaic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saic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saic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saic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saic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saic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saic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8.xml><?xml version="1.0" encoding="utf-8"?>
<a:theme xmlns:a="http://schemas.openxmlformats.org/drawingml/2006/main" name="6_mosaic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0000FF"/>
      </a:hlink>
      <a:folHlink>
        <a:srgbClr val="0000FF"/>
      </a:folHlink>
    </a:clrScheme>
    <a:fontScheme name="mosaic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mosaic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saic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saic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saic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saic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saic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saic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9.xml><?xml version="1.0" encoding="utf-8"?>
<a:theme xmlns:a="http://schemas.openxmlformats.org/drawingml/2006/main" name="7_mosaic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0000FF"/>
      </a:hlink>
      <a:folHlink>
        <a:srgbClr val="0000FF"/>
      </a:folHlink>
    </a:clrScheme>
    <a:fontScheme name="mosaic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mosaic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saic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saic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saic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saic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saic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saic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3DPhoto99-seitz-slides">
  <a:themeElements>
    <a:clrScheme name="3DPhoto99-seitz-slides 8">
      <a:dk1>
        <a:srgbClr val="000000"/>
      </a:dk1>
      <a:lt1>
        <a:srgbClr val="000000"/>
      </a:lt1>
      <a:dk2>
        <a:srgbClr val="000000"/>
      </a:dk2>
      <a:lt2>
        <a:srgbClr val="FFFFFF"/>
      </a:lt2>
      <a:accent1>
        <a:srgbClr val="FF9900"/>
      </a:accent1>
      <a:accent2>
        <a:srgbClr val="00FFFF"/>
      </a:accent2>
      <a:accent3>
        <a:srgbClr val="AAAAAA"/>
      </a:accent3>
      <a:accent4>
        <a:srgbClr val="000000"/>
      </a:accent4>
      <a:accent5>
        <a:srgbClr val="FFCAAA"/>
      </a:accent5>
      <a:accent6>
        <a:srgbClr val="00E7E7"/>
      </a:accent6>
      <a:hlink>
        <a:srgbClr val="FF0000"/>
      </a:hlink>
      <a:folHlink>
        <a:srgbClr val="969696"/>
      </a:folHlink>
    </a:clrScheme>
    <a:fontScheme name="3DPhoto99-seitz-slide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905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rgbClr val="0000CC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905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rgbClr val="0000CC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3DPhoto99-seitz-slide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DPhoto99-seitz-slides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DPhoto99-seitz-slides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DPhoto99-seitz-slides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DPhoto99-seitz-slides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DPhoto99-seitz-slides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DPhoto99-seitz-slides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DPhoto99-seitz-slides 8">
        <a:dk1>
          <a:srgbClr val="000000"/>
        </a:dk1>
        <a:lt1>
          <a:srgbClr val="000000"/>
        </a:lt1>
        <a:dk2>
          <a:srgbClr val="000000"/>
        </a:dk2>
        <a:lt2>
          <a:srgbClr val="FFFFFF"/>
        </a:lt2>
        <a:accent1>
          <a:srgbClr val="FF9900"/>
        </a:accent1>
        <a:accent2>
          <a:srgbClr val="00FFFF"/>
        </a:accent2>
        <a:accent3>
          <a:srgbClr val="AAAAAA"/>
        </a:accent3>
        <a:accent4>
          <a:srgbClr val="000000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0.xml><?xml version="1.0" encoding="utf-8"?>
<a:theme xmlns:a="http://schemas.openxmlformats.org/drawingml/2006/main" name="5_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1.xml><?xml version="1.0" encoding="utf-8"?>
<a:theme xmlns:a="http://schemas.openxmlformats.org/drawingml/2006/main" name="6_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2.xml><?xml version="1.0" encoding="utf-8"?>
<a:theme xmlns:a="http://schemas.openxmlformats.org/drawingml/2006/main" name="7_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Blank Presentatio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0000FF"/>
      </a:hlink>
      <a:folHlink>
        <a:srgbClr val="0000FF"/>
      </a:folHlink>
    </a:clrScheme>
    <a:fontScheme name="Blank Pre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1_Blank Presentatio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0000FF"/>
      </a:hlink>
      <a:folHlink>
        <a:srgbClr val="0000FF"/>
      </a:folHlink>
    </a:clrScheme>
    <a:fontScheme name="Blank Pre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2_Blank Presentatio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0000FF"/>
      </a:hlink>
      <a:folHlink>
        <a:srgbClr val="0000FF"/>
      </a:folHlink>
    </a:clrScheme>
    <a:fontScheme name="Blank Pre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1_3DPhoto99-seitz-slides">
  <a:themeElements>
    <a:clrScheme name="3DPhoto99-seitz-slides 8">
      <a:dk1>
        <a:srgbClr val="000000"/>
      </a:dk1>
      <a:lt1>
        <a:srgbClr val="000000"/>
      </a:lt1>
      <a:dk2>
        <a:srgbClr val="000000"/>
      </a:dk2>
      <a:lt2>
        <a:srgbClr val="FFFFFF"/>
      </a:lt2>
      <a:accent1>
        <a:srgbClr val="FF9900"/>
      </a:accent1>
      <a:accent2>
        <a:srgbClr val="00FFFF"/>
      </a:accent2>
      <a:accent3>
        <a:srgbClr val="AAAAAA"/>
      </a:accent3>
      <a:accent4>
        <a:srgbClr val="000000"/>
      </a:accent4>
      <a:accent5>
        <a:srgbClr val="FFCAAA"/>
      </a:accent5>
      <a:accent6>
        <a:srgbClr val="00E7E7"/>
      </a:accent6>
      <a:hlink>
        <a:srgbClr val="FF0000"/>
      </a:hlink>
      <a:folHlink>
        <a:srgbClr val="969696"/>
      </a:folHlink>
    </a:clrScheme>
    <a:fontScheme name="3DPhoto99-seitz-slide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905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rgbClr val="0000CC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905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rgbClr val="0000CC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3DPhoto99-seitz-slide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DPhoto99-seitz-slides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DPhoto99-seitz-slides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DPhoto99-seitz-slides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DPhoto99-seitz-slides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DPhoto99-seitz-slides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DPhoto99-seitz-slides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DPhoto99-seitz-slides 8">
        <a:dk1>
          <a:srgbClr val="000000"/>
        </a:dk1>
        <a:lt1>
          <a:srgbClr val="000000"/>
        </a:lt1>
        <a:dk2>
          <a:srgbClr val="000000"/>
        </a:dk2>
        <a:lt2>
          <a:srgbClr val="FFFFFF"/>
        </a:lt2>
        <a:accent1>
          <a:srgbClr val="FF9900"/>
        </a:accent1>
        <a:accent2>
          <a:srgbClr val="00FFFF"/>
        </a:accent2>
        <a:accent3>
          <a:srgbClr val="AAAAAA"/>
        </a:accent3>
        <a:accent4>
          <a:srgbClr val="000000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mosaic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0000FF"/>
      </a:hlink>
      <a:folHlink>
        <a:srgbClr val="0000FF"/>
      </a:folHlink>
    </a:clrScheme>
    <a:fontScheme name="mosaic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mosaic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saic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saic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saic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saic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saic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saic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1_mosaic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0000FF"/>
      </a:hlink>
      <a:folHlink>
        <a:srgbClr val="0000FF"/>
      </a:folHlink>
    </a:clrScheme>
    <a:fontScheme name="mosaic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mosaic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saic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saic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saic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saic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saic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saic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9.xml><?xml version="1.0" encoding="utf-8"?>
<a:theme xmlns:a="http://schemas.openxmlformats.org/drawingml/2006/main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</TotalTime>
  <Words>2343</Words>
  <Application>Microsoft Office PowerPoint</Application>
  <PresentationFormat>On-screen Show (4:3)</PresentationFormat>
  <Paragraphs>489</Paragraphs>
  <Slides>75</Slides>
  <Notes>40</Notes>
  <HiddenSlides>0</HiddenSlides>
  <MMClips>1</MMClips>
  <ScaleCrop>false</ScaleCrop>
  <HeadingPairs>
    <vt:vector size="6" baseType="variant">
      <vt:variant>
        <vt:lpstr>Theme</vt:lpstr>
      </vt:variant>
      <vt:variant>
        <vt:i4>22</vt:i4>
      </vt:variant>
      <vt:variant>
        <vt:lpstr>Embedded OLE Servers</vt:lpstr>
      </vt:variant>
      <vt:variant>
        <vt:i4>5</vt:i4>
      </vt:variant>
      <vt:variant>
        <vt:lpstr>Slide Titles</vt:lpstr>
      </vt:variant>
      <vt:variant>
        <vt:i4>75</vt:i4>
      </vt:variant>
    </vt:vector>
  </HeadingPairs>
  <TitlesOfParts>
    <vt:vector size="102" baseType="lpstr">
      <vt:lpstr>Office Theme</vt:lpstr>
      <vt:lpstr>3DPhoto99-seitz-slides</vt:lpstr>
      <vt:lpstr>Blank Presentation</vt:lpstr>
      <vt:lpstr>1_Blank Presentation</vt:lpstr>
      <vt:lpstr>2_Blank Presentation</vt:lpstr>
      <vt:lpstr>1_3DPhoto99-seitz-slides</vt:lpstr>
      <vt:lpstr>mosaic</vt:lpstr>
      <vt:lpstr>1_mosaic</vt:lpstr>
      <vt:lpstr>Default Design</vt:lpstr>
      <vt:lpstr>1_Default Design</vt:lpstr>
      <vt:lpstr>2_Default Design</vt:lpstr>
      <vt:lpstr>3_Default Design</vt:lpstr>
      <vt:lpstr>4_Default Design</vt:lpstr>
      <vt:lpstr>2_mosaic</vt:lpstr>
      <vt:lpstr>3_mosaic</vt:lpstr>
      <vt:lpstr>4_mosaic</vt:lpstr>
      <vt:lpstr>5_mosaic</vt:lpstr>
      <vt:lpstr>6_mosaic</vt:lpstr>
      <vt:lpstr>7_mosaic</vt:lpstr>
      <vt:lpstr>5_Default Design</vt:lpstr>
      <vt:lpstr>6_Default Design</vt:lpstr>
      <vt:lpstr>7_Default Design</vt:lpstr>
      <vt:lpstr>Equation</vt:lpstr>
      <vt:lpstr>Image</vt:lpstr>
      <vt:lpstr>Microsoft Equation 3.0</vt:lpstr>
      <vt:lpstr>Adobe Photoshop Image</vt:lpstr>
      <vt:lpstr>Image File</vt:lpstr>
      <vt:lpstr>Multiple View Geometry and Stereo</vt:lpstr>
      <vt:lpstr>Overview</vt:lpstr>
      <vt:lpstr>Projective Geometry</vt:lpstr>
      <vt:lpstr>Recall: Pinhole camera model</vt:lpstr>
      <vt:lpstr>Recall: Pinhole camera model</vt:lpstr>
      <vt:lpstr>Camera Internal Parameters  or Calibration matrix </vt:lpstr>
      <vt:lpstr>Camera Calibration matrix </vt:lpstr>
      <vt:lpstr>Radial distortion</vt:lpstr>
      <vt:lpstr>Camera parameters</vt:lpstr>
      <vt:lpstr>Scenarios</vt:lpstr>
      <vt:lpstr>PowerPoint Presentation</vt:lpstr>
      <vt:lpstr>The objective </vt:lpstr>
      <vt:lpstr>PowerPoint Presentation</vt:lpstr>
      <vt:lpstr>An algorithm for stereo reconstruction</vt:lpstr>
      <vt:lpstr>The correspondence problem</vt:lpstr>
      <vt:lpstr>Outline</vt:lpstr>
      <vt:lpstr>Notation</vt:lpstr>
      <vt:lpstr>Epipolar geometry</vt:lpstr>
      <vt:lpstr>Epipolar geometry</vt:lpstr>
      <vt:lpstr>Epipolar line</vt:lpstr>
      <vt:lpstr>Epipolar geometry continued</vt:lpstr>
      <vt:lpstr>Nomenclature</vt:lpstr>
      <vt:lpstr>The epipolar pencil</vt:lpstr>
      <vt:lpstr>Epipolar geometry example I: parallel cameras</vt:lpstr>
      <vt:lpstr>Epipolar geometry example II: converging cameras</vt:lpstr>
      <vt:lpstr>Epipolar constraint</vt:lpstr>
      <vt:lpstr>Epipolar constraint</vt:lpstr>
      <vt:lpstr>Algebraic representation of epipolar geometry</vt:lpstr>
      <vt:lpstr>Matrix form of cross product</vt:lpstr>
      <vt:lpstr>Epipolar constraint: Calibrated case</vt:lpstr>
      <vt:lpstr>Epipolar constraint: Calibrated case</vt:lpstr>
      <vt:lpstr>Epipolar constraint: Calibrated case</vt:lpstr>
      <vt:lpstr>Epipolar constraint: Calibrated case</vt:lpstr>
      <vt:lpstr>Epipolar constraint: Calibrated case</vt:lpstr>
      <vt:lpstr>Epipolar constraint: Uncalibrated case</vt:lpstr>
      <vt:lpstr>Epipolar constraint: Uncalibrated case</vt:lpstr>
      <vt:lpstr>Estimating the fundamental matrix</vt:lpstr>
      <vt:lpstr>The eight-point algorithm</vt:lpstr>
      <vt:lpstr>Problem with eight-point algorithm</vt:lpstr>
      <vt:lpstr>Problem with eight-point algorithm</vt:lpstr>
      <vt:lpstr>The normalized eight-point algorithm</vt:lpstr>
      <vt:lpstr>Nonlinear estimation</vt:lpstr>
      <vt:lpstr>Comparison of estimation algorithms</vt:lpstr>
      <vt:lpstr>Stereo correspondence algorithms</vt:lpstr>
      <vt:lpstr>Stereo correspondence algorithms</vt:lpstr>
      <vt:lpstr>Binocular stereo</vt:lpstr>
      <vt:lpstr>Binocular stereo</vt:lpstr>
      <vt:lpstr>Binocular stereo</vt:lpstr>
      <vt:lpstr>Stereo</vt:lpstr>
      <vt:lpstr>Simplest Case: Parallel images</vt:lpstr>
      <vt:lpstr>Simplest Case: Parallel images</vt:lpstr>
      <vt:lpstr>Simplest Case</vt:lpstr>
      <vt:lpstr>Epipolar Geometry for Parallel Cameras</vt:lpstr>
      <vt:lpstr>We can always achieve this geometry with image rectification</vt:lpstr>
      <vt:lpstr>Let’s discuss reconstruction with this geometry before correspondence, because it’s much easier. blackboard</vt:lpstr>
      <vt:lpstr>Using these constraints we can use matching for stereo</vt:lpstr>
      <vt:lpstr>PowerPoint Presentation</vt:lpstr>
      <vt:lpstr>PowerPoint Presentation</vt:lpstr>
      <vt:lpstr>Failures of correspondence search</vt:lpstr>
      <vt:lpstr>Effect of window size</vt:lpstr>
      <vt:lpstr>Stereo results</vt:lpstr>
      <vt:lpstr>Results with window correlation</vt:lpstr>
      <vt:lpstr>Better methods exist...</vt:lpstr>
      <vt:lpstr>How can we improve window-based matching?</vt:lpstr>
      <vt:lpstr>Non-local constraints</vt:lpstr>
      <vt:lpstr>Non-local constraints</vt:lpstr>
      <vt:lpstr>Non-local constraints</vt:lpstr>
      <vt:lpstr>Non-local constraints</vt:lpstr>
      <vt:lpstr>Ordering constraint enables dynamic programming.</vt:lpstr>
      <vt:lpstr>Smoothness constraint</vt:lpstr>
      <vt:lpstr>Scanline stereo</vt:lpstr>
      <vt:lpstr>“Shortest paths” for scan-line stereo</vt:lpstr>
      <vt:lpstr>Coherent stereo on 2D grid</vt:lpstr>
      <vt:lpstr>Stereo matching as energy minimization</vt:lpstr>
      <vt:lpstr>Summary</vt:lpstr>
    </vt:vector>
  </TitlesOfParts>
  <Company>UMIACS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Multiple View Geometry and Stereo</dc:title>
  <dc:creator>fer</dc:creator>
  <cp:lastModifiedBy>fer</cp:lastModifiedBy>
  <cp:revision>13</cp:revision>
  <dcterms:created xsi:type="dcterms:W3CDTF">2016-04-21T03:14:27Z</dcterms:created>
  <dcterms:modified xsi:type="dcterms:W3CDTF">2016-04-21T05:42:16Z</dcterms:modified>
</cp:coreProperties>
</file>